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5" r:id="rId2"/>
    <p:sldId id="271" r:id="rId3"/>
    <p:sldId id="290" r:id="rId4"/>
    <p:sldId id="275" r:id="rId5"/>
    <p:sldId id="276" r:id="rId6"/>
    <p:sldId id="277" r:id="rId7"/>
    <p:sldId id="280" r:id="rId8"/>
    <p:sldId id="285" r:id="rId9"/>
    <p:sldId id="283" r:id="rId10"/>
    <p:sldId id="265" r:id="rId11"/>
    <p:sldId id="286" r:id="rId12"/>
    <p:sldId id="287" r:id="rId13"/>
    <p:sldId id="288" r:id="rId14"/>
    <p:sldId id="294" r:id="rId15"/>
    <p:sldId id="267" r:id="rId16"/>
    <p:sldId id="268" r:id="rId17"/>
    <p:sldId id="279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17" autoAdjust="0"/>
  </p:normalViewPr>
  <p:slideViewPr>
    <p:cSldViewPr>
      <p:cViewPr>
        <p:scale>
          <a:sx n="97" d="100"/>
          <a:sy n="97" d="100"/>
        </p:scale>
        <p:origin x="-195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BB217-4B85-4335-A939-4225D3F2C2A0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2DBEB-C0DA-4C87-8559-063572A333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5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Брейли Ричард (амер.), Майерс Стюард (</a:t>
            </a:r>
            <a:r>
              <a:rPr lang="ru-RU" sz="1200" dirty="0" err="1" smtClean="0">
                <a:solidFill>
                  <a:srgbClr val="FF0000"/>
                </a:solidFill>
                <a:ea typeface="ＭＳ Ｐゴシック"/>
                <a:cs typeface="ＭＳ Ｐゴシック"/>
              </a:rPr>
              <a:t>англ</a:t>
            </a:r>
            <a:r>
              <a:rPr lang="ru-RU" sz="12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). Более 1000 страниц и написана 25 лет назад. Весь инструментарий</a:t>
            </a:r>
            <a:r>
              <a:rPr lang="ru-RU" sz="1200" baseline="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финансов англо-саксонское изобретение.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Журнал Корпоративные Финансы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Corporate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 журнал о комплексных финансовых исследованиях российских фирм и фирм других развивающихся рынков капитала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b="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https://www.hse.ru/mag/cfjournal/archive.html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2DBEB-C0DA-4C87-8559-063572A3332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55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Корпоративные финансы – один из основных и обязательных курсов в системе экономического образования  западных  и отечественных университетов и школ бизнеса. Его содержание составляет общие теоретические концепции финансов и практические методы финансового управления акционерной компании с акцентом на вопросы формирования стоимости ценных бумаг на развитых финансовых рынках.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 изучения дисциплины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«Корпоративные финансы» состоит в обучении студентов современным фундаментальным основам финансовой деятельности корпорации. 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этого решаются следующие задачи: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раскрыть содержание, состав, структуру и движение корпоративных финансов, их функции, принципы организации и определить основные задачи управления ими;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научить студентов решению основных наиболее общих проблем в области финансо­вой стратегии, технологии принятия долгосрочных и краткосрочных финан­совых решений, финансовых инструментов, анализа финансового состояния корпорации, эффективного управления капиталом, поиск источников фи­нансирования и т.д.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КФ – это про то как выбирать хорошие инвестиционные проекты (с хорошей стоимостью).</a:t>
            </a:r>
          </a:p>
          <a:p>
            <a:pPr marL="0" indent="0">
              <a:buFont typeface="+mj-lt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2DBEB-C0DA-4C87-8559-063572A3332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82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1200" b="1" u="sng" dirty="0" smtClean="0">
                <a:latin typeface="Times New Roman" pitchFamily="18" charset="0"/>
              </a:rPr>
              <a:t>Различают денежные потоки: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</a:rPr>
              <a:t>от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</a:rPr>
              <a:t>основной деятельности (операционной)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ru-RU" sz="1200" dirty="0" smtClean="0">
                <a:latin typeface="Times New Roman" pitchFamily="18" charset="0"/>
              </a:rPr>
              <a:t> движение денежных средств в процессе производства и реализации основной продукции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</a:rPr>
              <a:t>от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</a:rPr>
              <a:t>инвестиционной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</a:rPr>
              <a:t>деятельности: доходы и расходы от инвестирования средств и реализация </a:t>
            </a:r>
            <a:r>
              <a:rPr lang="ru-RU" sz="1200" b="1" dirty="0" smtClean="0">
                <a:latin typeface="Times New Roman" pitchFamily="18" charset="0"/>
              </a:rPr>
              <a:t>внеоборотных</a:t>
            </a:r>
            <a:r>
              <a:rPr lang="ru-RU" sz="1200" dirty="0" smtClean="0">
                <a:latin typeface="Times New Roman" pitchFamily="18" charset="0"/>
              </a:rPr>
              <a:t> средств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</a:rPr>
              <a:t>от </a:t>
            </a:r>
            <a:r>
              <a:rPr lang="ru-RU" sz="1200" b="1" dirty="0" smtClean="0">
                <a:latin typeface="Times New Roman" pitchFamily="18" charset="0"/>
              </a:rPr>
              <a:t>финансовой</a:t>
            </a:r>
            <a:r>
              <a:rPr lang="ru-RU" sz="1200" dirty="0" smtClean="0">
                <a:latin typeface="Times New Roman" pitchFamily="18" charset="0"/>
              </a:rPr>
              <a:t> деятельности: получение и выплата кредитов, выпуск акций и т.д.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120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dirty="0" smtClean="0"/>
              <a:t>В западной литературе «корпоративные финансы» считаются синонимом «финансового менеджмента». </a:t>
            </a:r>
          </a:p>
          <a:p>
            <a:pPr algn="l"/>
            <a:r>
              <a:rPr lang="ru-RU" dirty="0" smtClean="0"/>
              <a:t>И то, и другое обычно определяется как:</a:t>
            </a:r>
          </a:p>
          <a:p>
            <a:pPr marL="0" indent="0" algn="l">
              <a:buFont typeface="+mj-lt"/>
              <a:buNone/>
            </a:pPr>
            <a:r>
              <a:rPr lang="ru-RU" dirty="0" smtClean="0"/>
              <a:t>1. совокупность </a:t>
            </a:r>
            <a:r>
              <a:rPr lang="ru-RU" b="1" dirty="0" smtClean="0"/>
              <a:t>инвестиционных решений </a:t>
            </a:r>
            <a:r>
              <a:rPr lang="ru-RU" dirty="0" smtClean="0"/>
              <a:t>компании,</a:t>
            </a:r>
          </a:p>
          <a:p>
            <a:pPr marL="0" indent="0" algn="l">
              <a:buFont typeface="+mj-lt"/>
              <a:buNone/>
            </a:pPr>
            <a:r>
              <a:rPr lang="ru-RU" dirty="0" smtClean="0"/>
              <a:t>2. и решений по выбору источников финансирования этих инвестиционных решений.</a:t>
            </a:r>
          </a:p>
          <a:p>
            <a:pPr algn="l"/>
            <a:r>
              <a:rPr lang="ru-RU" dirty="0" smtClean="0"/>
              <a:t>В корпоративных финансах основной акцент делается на </a:t>
            </a:r>
            <a:r>
              <a:rPr lang="ru-RU" b="1" dirty="0" smtClean="0"/>
              <a:t>научное обоснование соответствующих концепций и формул</a:t>
            </a:r>
            <a:r>
              <a:rPr lang="ru-RU" dirty="0" smtClean="0"/>
              <a:t>, в то время как финансовый менеджмент обычно ориентирован на практическое применение финансовой теории (более прикладное преломление корпоративных финансов).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Сущность финансов корпораций проявляется в их функциях:</a:t>
            </a:r>
            <a:r>
              <a:rPr lang="ru-RU" baseline="0" dirty="0" smtClean="0"/>
              <a:t> 1,2,3.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2DBEB-C0DA-4C87-8559-063572A3332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58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32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48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97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72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67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36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84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87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99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9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860C-4C95-4039-8A68-52F907D2045A}" type="datetimeFigureOut">
              <a:rPr lang="ru-RU" smtClean="0"/>
              <a:t>23.09.2019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B8A73-05CF-4BAE-AA5E-0120D53D71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34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852936"/>
            <a:ext cx="7414592" cy="136815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Кафедра: «ФИНАНСЫ И УЧЕТ»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Дисциплина: «Корпоративные </a:t>
            </a:r>
            <a:r>
              <a:rPr lang="ru-RU" sz="2800" dirty="0" smtClean="0">
                <a:solidFill>
                  <a:prstClr val="black"/>
                </a:solidFill>
              </a:rPr>
              <a:t>финансы(продвинутый курс)»</a:t>
            </a: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Преподаватель: к.э.н., </a:t>
            </a:r>
            <a:r>
              <a:rPr lang="ru-RU" sz="2800" dirty="0" err="1">
                <a:solidFill>
                  <a:prstClr val="black"/>
                </a:solidFill>
              </a:rPr>
              <a:t>и.о</a:t>
            </a:r>
            <a:r>
              <a:rPr lang="ru-RU" sz="2800" dirty="0">
                <a:solidFill>
                  <a:prstClr val="black"/>
                </a:solidFill>
              </a:rPr>
              <a:t>. доцента Алиева </a:t>
            </a:r>
            <a:r>
              <a:rPr lang="ru-RU" sz="2800" dirty="0" err="1">
                <a:solidFill>
                  <a:prstClr val="black"/>
                </a:solidFill>
              </a:rPr>
              <a:t>Баглан</a:t>
            </a:r>
            <a:r>
              <a:rPr lang="ru-RU" sz="2800" dirty="0">
                <a:solidFill>
                  <a:prstClr val="black"/>
                </a:solidFill>
              </a:rPr>
              <a:t> Муратовна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7632848" cy="105767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Тема 1. Принципы корпоративных финансов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549" y="188641"/>
            <a:ext cx="6420875" cy="84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5" y="908721"/>
            <a:ext cx="396044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89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792162"/>
          </a:xfrm>
        </p:spPr>
        <p:txBody>
          <a:bodyPr/>
          <a:lstStyle/>
          <a:p>
            <a:r>
              <a:rPr lang="ru-RU" dirty="0" smtClean="0">
                <a:cs typeface="Arial" charset="0"/>
              </a:rPr>
              <a:t>Балансовая модель компании</a:t>
            </a:r>
            <a:endParaRPr lang="en-US" dirty="0" smtClean="0">
              <a:cs typeface="Arial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3528" y="1784573"/>
            <a:ext cx="3200400" cy="1570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Текущие активы</a:t>
            </a:r>
            <a:endParaRPr lang="en-US" sz="2400" dirty="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3528" y="3893145"/>
            <a:ext cx="3200400" cy="2124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Долгосрочные активы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 </a:t>
            </a:r>
            <a:r>
              <a:rPr lang="ru-RU" sz="2400" dirty="0">
                <a:latin typeface="Times New Roman" pitchFamily="18" charset="0"/>
              </a:rPr>
              <a:t>Материальные</a:t>
            </a:r>
            <a:endParaRPr lang="en-US" sz="2400" dirty="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 </a:t>
            </a:r>
            <a:r>
              <a:rPr lang="ru-RU" sz="2400" dirty="0">
                <a:latin typeface="Times New Roman" pitchFamily="18" charset="0"/>
              </a:rPr>
              <a:t>Нематериальные</a:t>
            </a:r>
            <a:endParaRPr lang="en-US" sz="2400" dirty="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571928" y="4045545"/>
            <a:ext cx="2209800" cy="1970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Акционерный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Капитал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endParaRPr 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71928" y="1721073"/>
            <a:ext cx="2209800" cy="8302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Текущие обязательства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571928" y="2711673"/>
            <a:ext cx="2209800" cy="101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Долгосрочный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</a:rPr>
              <a:t>долг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574232" y="4006973"/>
            <a:ext cx="26670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Symbol" pitchFamily="18" charset="2"/>
              <a:buNone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</a:rPr>
              <a:t>Какие долгосрочные инвестиции должна делать фирма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177" name="AutoShape 9"/>
          <p:cNvSpPr>
            <a:spLocks/>
          </p:cNvSpPr>
          <p:nvPr/>
        </p:nvSpPr>
        <p:spPr bwMode="auto">
          <a:xfrm flipH="1">
            <a:off x="3600128" y="3893145"/>
            <a:ext cx="438150" cy="2057400"/>
          </a:xfrm>
          <a:prstGeom prst="leftBrace">
            <a:avLst>
              <a:gd name="adj1" fmla="val 39130"/>
              <a:gd name="adj2" fmla="val 50000"/>
            </a:avLst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49896" y="6125393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</a:rPr>
              <a:t>Решение о капвложениях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2" name="AutoShape 4"/>
          <p:cNvSpPr>
            <a:spLocks/>
          </p:cNvSpPr>
          <p:nvPr/>
        </p:nvSpPr>
        <p:spPr bwMode="auto">
          <a:xfrm>
            <a:off x="5724128" y="1791816"/>
            <a:ext cx="762000" cy="4229472"/>
          </a:xfrm>
          <a:prstGeom prst="leftBrace">
            <a:avLst>
              <a:gd name="adj1" fmla="val 48333"/>
              <a:gd name="adj2" fmla="val 24044"/>
            </a:avLst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00128" y="2164953"/>
            <a:ext cx="24384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500" dirty="0" smtClean="0">
                <a:latin typeface="Times New Roman" pitchFamily="18" charset="0"/>
              </a:rPr>
              <a:t>Источники привлечения инвестиций</a:t>
            </a:r>
            <a:r>
              <a:rPr lang="en-US" sz="2500" dirty="0" smtClean="0">
                <a:latin typeface="Times New Roman" pitchFamily="18" charset="0"/>
              </a:rPr>
              <a:t>?</a:t>
            </a:r>
            <a:endParaRPr lang="en-US" sz="2500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839466" y="1052736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</a:rPr>
              <a:t>Решение о структуре капитала</a:t>
            </a:r>
            <a:endParaRPr lang="en-US" sz="2800" dirty="0">
              <a:latin typeface="Times New Roman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654352" y="1637110"/>
            <a:ext cx="0" cy="639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582344" y="5765353"/>
            <a:ext cx="0" cy="5235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693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  <p:bldP spid="7177" grpId="0" animBg="1"/>
      <p:bldP spid="7178" grpId="0" autoUpdateAnimBg="0"/>
      <p:bldP spid="12" grpId="0" animBg="1"/>
      <p:bldP spid="13" grpId="0" autoUpdateAnimBg="0"/>
      <p:bldP spid="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s\Desktop\i_010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764704"/>
            <a:ext cx="878497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06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61d65211295c48f10a6d890cc626e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93" y="95350"/>
            <a:ext cx="8420772" cy="6646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07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писание: D:\!!!books\Олейникова\nalog\olnalog.files\image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624"/>
            <a:ext cx="7704856" cy="667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33798" y="0"/>
            <a:ext cx="3384376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/>
              <a:t>Порядок формирования финансовых результатов предприятия </a:t>
            </a:r>
            <a:r>
              <a:rPr lang="ru-RU" sz="2800" dirty="0" smtClean="0"/>
              <a:t>(</a:t>
            </a:r>
            <a:r>
              <a:rPr lang="ru-RU" sz="2800" dirty="0" err="1" smtClean="0"/>
              <a:t>ОПиУ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325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4"/>
          <p:cNvSpPr>
            <a:spLocks noChangeShapeType="1"/>
          </p:cNvSpPr>
          <p:nvPr/>
        </p:nvSpPr>
        <p:spPr bwMode="auto">
          <a:xfrm>
            <a:off x="228600" y="3893952"/>
            <a:ext cx="8458200" cy="0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67" name="Line 5"/>
          <p:cNvSpPr>
            <a:spLocks noChangeShapeType="1"/>
          </p:cNvSpPr>
          <p:nvPr/>
        </p:nvSpPr>
        <p:spPr bwMode="auto">
          <a:xfrm>
            <a:off x="228600" y="5283696"/>
            <a:ext cx="8458200" cy="0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762001" y="677640"/>
            <a:ext cx="19223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/>
              <a:t>«притоки»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4419600" y="677640"/>
            <a:ext cx="16595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800" b="1"/>
              <a:t>«оттоки»</a:t>
            </a:r>
          </a:p>
        </p:txBody>
      </p:sp>
      <p:sp>
        <p:nvSpPr>
          <p:cNvPr id="36871" name="Rectangle 9"/>
          <p:cNvSpPr>
            <a:spLocks noChangeArrowheads="1"/>
          </p:cNvSpPr>
          <p:nvPr/>
        </p:nvSpPr>
        <p:spPr bwMode="auto">
          <a:xfrm>
            <a:off x="4128371" y="1335360"/>
            <a:ext cx="2422525" cy="6746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Проценты по </a:t>
            </a:r>
          </a:p>
          <a:p>
            <a:pPr algn="ctr"/>
            <a:r>
              <a:rPr lang="ru-RU" sz="2000"/>
              <a:t>кредитам</a:t>
            </a:r>
          </a:p>
        </p:txBody>
      </p:sp>
      <p:sp>
        <p:nvSpPr>
          <p:cNvPr id="36872" name="Rectangle 10"/>
          <p:cNvSpPr>
            <a:spLocks noChangeArrowheads="1"/>
          </p:cNvSpPr>
          <p:nvPr/>
        </p:nvSpPr>
        <p:spPr bwMode="auto">
          <a:xfrm>
            <a:off x="4128370" y="2217102"/>
            <a:ext cx="2438400" cy="457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Налоги</a:t>
            </a:r>
          </a:p>
        </p:txBody>
      </p:sp>
      <p:sp>
        <p:nvSpPr>
          <p:cNvPr id="36873" name="Rectangle 11"/>
          <p:cNvSpPr>
            <a:spLocks noChangeArrowheads="1"/>
          </p:cNvSpPr>
          <p:nvPr/>
        </p:nvSpPr>
        <p:spPr bwMode="auto">
          <a:xfrm>
            <a:off x="4128370" y="2884758"/>
            <a:ext cx="2438400" cy="5334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Выплата из прибыли</a:t>
            </a:r>
          </a:p>
        </p:txBody>
      </p:sp>
      <p:sp>
        <p:nvSpPr>
          <p:cNvPr id="36874" name="Rectangle 12"/>
          <p:cNvSpPr>
            <a:spLocks noChangeArrowheads="1"/>
          </p:cNvSpPr>
          <p:nvPr/>
        </p:nvSpPr>
        <p:spPr bwMode="auto">
          <a:xfrm>
            <a:off x="4128370" y="3970152"/>
            <a:ext cx="24384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1400"/>
          </a:p>
          <a:p>
            <a:pPr algn="ctr"/>
            <a:r>
              <a:rPr lang="ru-RU" sz="1900"/>
              <a:t>Приобретение</a:t>
            </a:r>
          </a:p>
          <a:p>
            <a:pPr algn="ctr"/>
            <a:r>
              <a:rPr lang="ru-RU" sz="1900"/>
              <a:t>долгосрочных активов</a:t>
            </a:r>
          </a:p>
          <a:p>
            <a:pPr algn="ctr"/>
            <a:endParaRPr lang="ru-RU" sz="1400"/>
          </a:p>
        </p:txBody>
      </p:sp>
      <p:sp>
        <p:nvSpPr>
          <p:cNvPr id="36875" name="Rectangle 13"/>
          <p:cNvSpPr>
            <a:spLocks noChangeArrowheads="1"/>
          </p:cNvSpPr>
          <p:nvPr/>
        </p:nvSpPr>
        <p:spPr bwMode="auto">
          <a:xfrm>
            <a:off x="4128370" y="4655952"/>
            <a:ext cx="2438400" cy="533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Капитальное </a:t>
            </a:r>
          </a:p>
          <a:p>
            <a:pPr algn="ctr"/>
            <a:r>
              <a:rPr lang="ru-RU" sz="2000"/>
              <a:t>строительство</a:t>
            </a:r>
            <a:r>
              <a:rPr lang="ru-RU" sz="1400"/>
              <a:t> </a:t>
            </a:r>
          </a:p>
        </p:txBody>
      </p:sp>
      <p:sp>
        <p:nvSpPr>
          <p:cNvPr id="36876" name="Rectangle 14"/>
          <p:cNvSpPr>
            <a:spLocks noChangeArrowheads="1"/>
          </p:cNvSpPr>
          <p:nvPr/>
        </p:nvSpPr>
        <p:spPr bwMode="auto">
          <a:xfrm>
            <a:off x="4128371" y="5359898"/>
            <a:ext cx="2422525" cy="620713"/>
          </a:xfrm>
          <a:prstGeom prst="rect">
            <a:avLst/>
          </a:prstGeom>
          <a:solidFill>
            <a:srgbClr val="00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Выплата кредитов</a:t>
            </a:r>
          </a:p>
        </p:txBody>
      </p:sp>
      <p:sp>
        <p:nvSpPr>
          <p:cNvPr id="36877" name="Rectangle 15"/>
          <p:cNvSpPr>
            <a:spLocks noChangeArrowheads="1"/>
          </p:cNvSpPr>
          <p:nvPr/>
        </p:nvSpPr>
        <p:spPr bwMode="auto">
          <a:xfrm>
            <a:off x="4139952" y="6045696"/>
            <a:ext cx="2438400" cy="60960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/>
              <a:t>Дивиденды</a:t>
            </a:r>
          </a:p>
        </p:txBody>
      </p:sp>
      <p:sp>
        <p:nvSpPr>
          <p:cNvPr id="36878" name="AutoShape 16"/>
          <p:cNvSpPr>
            <a:spLocks noChangeArrowheads="1"/>
          </p:cNvSpPr>
          <p:nvPr/>
        </p:nvSpPr>
        <p:spPr bwMode="auto">
          <a:xfrm>
            <a:off x="3403104" y="1335360"/>
            <a:ext cx="304800" cy="4953000"/>
          </a:xfrm>
          <a:prstGeom prst="downArrow">
            <a:avLst>
              <a:gd name="adj1" fmla="val 50000"/>
              <a:gd name="adj2" fmla="val 406250"/>
            </a:avLst>
          </a:prstGeom>
          <a:solidFill>
            <a:srgbClr val="99CC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Rectangle 17"/>
          <p:cNvSpPr>
            <a:spLocks noChangeArrowheads="1"/>
          </p:cNvSpPr>
          <p:nvPr/>
        </p:nvSpPr>
        <p:spPr bwMode="auto">
          <a:xfrm>
            <a:off x="115529" y="3988296"/>
            <a:ext cx="2799884" cy="1143000"/>
          </a:xfrm>
          <a:prstGeom prst="rect">
            <a:avLst/>
          </a:prstGeom>
          <a:solidFill>
            <a:srgbClr val="99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/>
              <a:t>Продажа </a:t>
            </a:r>
          </a:p>
          <a:p>
            <a:pPr algn="ctr"/>
            <a:r>
              <a:rPr lang="ru-RU" sz="2000"/>
              <a:t>долгосрочных </a:t>
            </a:r>
          </a:p>
          <a:p>
            <a:pPr algn="ctr"/>
            <a:r>
              <a:rPr lang="ru-RU" sz="2000"/>
              <a:t>активов</a:t>
            </a:r>
          </a:p>
        </p:txBody>
      </p:sp>
      <p:sp>
        <p:nvSpPr>
          <p:cNvPr id="36880" name="Rectangle 18"/>
          <p:cNvSpPr>
            <a:spLocks noChangeArrowheads="1"/>
          </p:cNvSpPr>
          <p:nvPr/>
        </p:nvSpPr>
        <p:spPr bwMode="auto">
          <a:xfrm>
            <a:off x="116309" y="5359898"/>
            <a:ext cx="2780574" cy="62071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/>
              <a:t>Продажа акций</a:t>
            </a:r>
          </a:p>
        </p:txBody>
      </p:sp>
      <p:sp>
        <p:nvSpPr>
          <p:cNvPr id="36881" name="Rectangle 19"/>
          <p:cNvSpPr>
            <a:spLocks noChangeArrowheads="1"/>
          </p:cNvSpPr>
          <p:nvPr/>
        </p:nvSpPr>
        <p:spPr bwMode="auto">
          <a:xfrm>
            <a:off x="116309" y="6045696"/>
            <a:ext cx="2780574" cy="609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/>
              <a:t>Получение </a:t>
            </a:r>
          </a:p>
          <a:p>
            <a:pPr algn="ctr"/>
            <a:r>
              <a:rPr lang="ru-RU" sz="2000" dirty="0" smtClean="0"/>
              <a:t>кредитов, займов</a:t>
            </a:r>
            <a:endParaRPr lang="ru-RU" sz="2000" dirty="0"/>
          </a:p>
        </p:txBody>
      </p:sp>
      <p:sp>
        <p:nvSpPr>
          <p:cNvPr id="36882" name="Line 20"/>
          <p:cNvSpPr>
            <a:spLocks noChangeShapeType="1"/>
          </p:cNvSpPr>
          <p:nvPr/>
        </p:nvSpPr>
        <p:spPr bwMode="auto">
          <a:xfrm>
            <a:off x="2989446" y="456138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3" name="Line 21"/>
          <p:cNvSpPr>
            <a:spLocks noChangeShapeType="1"/>
          </p:cNvSpPr>
          <p:nvPr/>
        </p:nvSpPr>
        <p:spPr bwMode="auto">
          <a:xfrm>
            <a:off x="2973571" y="55884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4" name="Line 22"/>
          <p:cNvSpPr>
            <a:spLocks noChangeShapeType="1"/>
          </p:cNvSpPr>
          <p:nvPr/>
        </p:nvSpPr>
        <p:spPr bwMode="auto">
          <a:xfrm>
            <a:off x="2973571" y="62742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5" name="Line 23"/>
          <p:cNvSpPr>
            <a:spLocks noChangeShapeType="1"/>
          </p:cNvSpPr>
          <p:nvPr/>
        </p:nvSpPr>
        <p:spPr bwMode="auto">
          <a:xfrm>
            <a:off x="3758952" y="240216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6" name="Line 24"/>
          <p:cNvSpPr>
            <a:spLocks noChangeShapeType="1"/>
          </p:cNvSpPr>
          <p:nvPr/>
        </p:nvSpPr>
        <p:spPr bwMode="auto">
          <a:xfrm>
            <a:off x="3682752" y="308796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7" name="Line 25"/>
          <p:cNvSpPr>
            <a:spLocks noChangeShapeType="1"/>
          </p:cNvSpPr>
          <p:nvPr/>
        </p:nvSpPr>
        <p:spPr bwMode="auto">
          <a:xfrm>
            <a:off x="3682752" y="41406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8" name="Line 26"/>
          <p:cNvSpPr>
            <a:spLocks noChangeShapeType="1"/>
          </p:cNvSpPr>
          <p:nvPr/>
        </p:nvSpPr>
        <p:spPr bwMode="auto">
          <a:xfrm>
            <a:off x="3682752" y="48264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89" name="Line 27"/>
          <p:cNvSpPr>
            <a:spLocks noChangeShapeType="1"/>
          </p:cNvSpPr>
          <p:nvPr/>
        </p:nvSpPr>
        <p:spPr bwMode="auto">
          <a:xfrm>
            <a:off x="3682752" y="55884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90" name="Line 28"/>
          <p:cNvSpPr>
            <a:spLocks noChangeShapeType="1"/>
          </p:cNvSpPr>
          <p:nvPr/>
        </p:nvSpPr>
        <p:spPr bwMode="auto">
          <a:xfrm>
            <a:off x="3682752" y="627429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891" name="Text Box 29"/>
          <p:cNvSpPr txBox="1">
            <a:spLocks noChangeArrowheads="1"/>
          </p:cNvSpPr>
          <p:nvPr/>
        </p:nvSpPr>
        <p:spPr bwMode="auto">
          <a:xfrm>
            <a:off x="6820860" y="1377414"/>
            <a:ext cx="237789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b="1" dirty="0"/>
              <a:t>ОСНОВНАЯ</a:t>
            </a:r>
          </a:p>
          <a:p>
            <a:pPr algn="ctr" eaLnBrk="1" hangingPunct="1"/>
            <a:r>
              <a:rPr lang="ru-RU" sz="1600" dirty="0"/>
              <a:t>ДЕЯТЕЛЬНОСТЬ </a:t>
            </a:r>
            <a:endParaRPr lang="ru-RU" sz="1600" dirty="0" smtClean="0"/>
          </a:p>
          <a:p>
            <a:pPr algn="ctr" eaLnBrk="1" hangingPunct="1"/>
            <a:r>
              <a:rPr lang="ru-RU" sz="1600" dirty="0"/>
              <a:t>(</a:t>
            </a:r>
            <a:r>
              <a:rPr lang="ru-RU" sz="1600" dirty="0" smtClean="0"/>
              <a:t>текущей/операционной)</a:t>
            </a:r>
            <a:endParaRPr lang="ru-RU" sz="1600" dirty="0"/>
          </a:p>
        </p:txBody>
      </p:sp>
      <p:sp>
        <p:nvSpPr>
          <p:cNvPr id="36892" name="Text Box 30"/>
          <p:cNvSpPr txBox="1">
            <a:spLocks noChangeArrowheads="1"/>
          </p:cNvSpPr>
          <p:nvPr/>
        </p:nvSpPr>
        <p:spPr bwMode="auto">
          <a:xfrm>
            <a:off x="6444208" y="3861048"/>
            <a:ext cx="279300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b="1" dirty="0" smtClean="0"/>
              <a:t>ИНВЕСТИЦИОННАЯ</a:t>
            </a:r>
            <a:endParaRPr lang="ru-RU" b="1" dirty="0"/>
          </a:p>
          <a:p>
            <a:pPr algn="ctr" eaLnBrk="1" hangingPunct="1"/>
            <a:r>
              <a:rPr lang="ru-RU" sz="1800" dirty="0" smtClean="0"/>
              <a:t>ДЕЯТЕЛЬНОСТЬ</a:t>
            </a:r>
            <a:endParaRPr lang="ru-RU" sz="1800" dirty="0"/>
          </a:p>
        </p:txBody>
      </p:sp>
      <p:sp>
        <p:nvSpPr>
          <p:cNvPr id="36893" name="Text Box 31"/>
          <p:cNvSpPr txBox="1">
            <a:spLocks noChangeArrowheads="1"/>
          </p:cNvSpPr>
          <p:nvPr/>
        </p:nvSpPr>
        <p:spPr bwMode="auto">
          <a:xfrm>
            <a:off x="6709743" y="5611889"/>
            <a:ext cx="25285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b="1" dirty="0" smtClean="0"/>
              <a:t>ФИНАНСОВАЯ </a:t>
            </a:r>
            <a:endParaRPr lang="ru-RU" b="1" dirty="0"/>
          </a:p>
          <a:p>
            <a:pPr algn="ctr" eaLnBrk="1" hangingPunct="1"/>
            <a:r>
              <a:rPr lang="ru-RU" sz="2000" dirty="0" smtClean="0"/>
              <a:t>ДЕЯТЕЛЬНОСТЬ</a:t>
            </a:r>
            <a:endParaRPr lang="ru-RU" sz="2000" dirty="0"/>
          </a:p>
        </p:txBody>
      </p:sp>
      <p:sp>
        <p:nvSpPr>
          <p:cNvPr id="36894" name="Line 32"/>
          <p:cNvSpPr>
            <a:spLocks noChangeShapeType="1"/>
          </p:cNvSpPr>
          <p:nvPr/>
        </p:nvSpPr>
        <p:spPr bwMode="auto">
          <a:xfrm>
            <a:off x="3758952" y="171636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619371" y="-30758"/>
            <a:ext cx="65530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4000" b="1" u="sng" dirty="0"/>
              <a:t>Денежные </a:t>
            </a:r>
            <a:r>
              <a:rPr lang="ru-RU" sz="4000" b="1" u="sng" dirty="0" smtClean="0"/>
              <a:t>потоки (ОДДС)</a:t>
            </a:r>
            <a:endParaRPr lang="ru-RU" sz="4000" b="1" u="sng" dirty="0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95303" y="1335360"/>
            <a:ext cx="2823333" cy="67468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 smtClean="0"/>
              <a:t>Продажи </a:t>
            </a:r>
            <a:r>
              <a:rPr lang="ru-RU" sz="2000" dirty="0"/>
              <a:t>товаров </a:t>
            </a:r>
            <a:endParaRPr lang="ru-RU" sz="2000" dirty="0" smtClean="0"/>
          </a:p>
          <a:p>
            <a:pPr algn="ctr"/>
            <a:r>
              <a:rPr lang="ru-RU" sz="2000" dirty="0" smtClean="0"/>
              <a:t>и услуг</a:t>
            </a:r>
            <a:endParaRPr lang="ru-RU" sz="2000" dirty="0"/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107504" y="2070786"/>
            <a:ext cx="2790782" cy="1741074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 smtClean="0"/>
              <a:t>Поступления </a:t>
            </a:r>
            <a:r>
              <a:rPr lang="ru-RU" sz="2000" dirty="0"/>
              <a:t>рентных </a:t>
            </a:r>
            <a:endParaRPr lang="ru-RU" sz="2000" dirty="0" smtClean="0"/>
          </a:p>
          <a:p>
            <a:pPr algn="ctr"/>
            <a:r>
              <a:rPr lang="ru-RU" sz="2000" dirty="0" smtClean="0"/>
              <a:t>платежей </a:t>
            </a:r>
            <a:r>
              <a:rPr lang="ru-RU" sz="2000" dirty="0"/>
              <a:t>за </a:t>
            </a:r>
            <a:r>
              <a:rPr lang="ru-RU" sz="2000" dirty="0" err="1" smtClean="0"/>
              <a:t>предостав</a:t>
            </a:r>
            <a:r>
              <a:rPr lang="ru-RU" sz="2000" dirty="0" smtClean="0"/>
              <a:t>-</a:t>
            </a:r>
          </a:p>
          <a:p>
            <a:pPr algn="ctr"/>
            <a:r>
              <a:rPr lang="ru-RU" sz="2000" dirty="0" err="1" smtClean="0"/>
              <a:t>ление</a:t>
            </a:r>
            <a:r>
              <a:rPr lang="ru-RU" sz="2000" dirty="0" smtClean="0"/>
              <a:t> прав</a:t>
            </a:r>
            <a:r>
              <a:rPr lang="ru-RU" sz="2000" dirty="0"/>
              <a:t>, </a:t>
            </a:r>
            <a:r>
              <a:rPr lang="ru-RU" sz="2000" dirty="0" err="1" smtClean="0"/>
              <a:t>вознаграж</a:t>
            </a:r>
            <a:r>
              <a:rPr lang="ru-RU" sz="2000" dirty="0" smtClean="0"/>
              <a:t>-</a:t>
            </a:r>
          </a:p>
          <a:p>
            <a:pPr algn="ctr"/>
            <a:r>
              <a:rPr lang="ru-RU" sz="2000" dirty="0" err="1" smtClean="0"/>
              <a:t>дений</a:t>
            </a:r>
            <a:r>
              <a:rPr lang="ru-RU" sz="2000" dirty="0"/>
              <a:t>, </a:t>
            </a:r>
            <a:r>
              <a:rPr lang="ru-RU" sz="2000" dirty="0" smtClean="0"/>
              <a:t>комиссионных </a:t>
            </a:r>
            <a:r>
              <a:rPr lang="ru-RU" sz="2000" dirty="0"/>
              <a:t>и </a:t>
            </a:r>
            <a:endParaRPr lang="ru-RU" sz="2000" dirty="0" smtClean="0"/>
          </a:p>
          <a:p>
            <a:pPr algn="ctr"/>
            <a:r>
              <a:rPr lang="ru-RU" sz="2000" dirty="0" smtClean="0"/>
              <a:t>прочих </a:t>
            </a:r>
            <a:r>
              <a:rPr lang="ru-RU" sz="2000" dirty="0"/>
              <a:t>видов выручки</a:t>
            </a:r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>
            <a:off x="2973120" y="1603704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2957245" y="2529216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94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8" grpId="0" animBg="1"/>
      <p:bldP spid="36879" grpId="0" animBg="1"/>
      <p:bldP spid="36880" grpId="0" animBg="1"/>
      <p:bldP spid="36881" grpId="0" animBg="1"/>
      <p:bldP spid="36882" grpId="0" animBg="1"/>
      <p:bldP spid="36883" grpId="0" animBg="1"/>
      <p:bldP spid="36884" grpId="0" animBg="1"/>
      <p:bldP spid="36885" grpId="0" animBg="1"/>
      <p:bldP spid="36886" grpId="0" animBg="1"/>
      <p:bldP spid="36887" grpId="0" animBg="1"/>
      <p:bldP spid="36888" grpId="0" animBg="1"/>
      <p:bldP spid="36889" grpId="0" animBg="1"/>
      <p:bldP spid="36890" grpId="0" animBg="1"/>
      <p:bldP spid="36891" grpId="0"/>
      <p:bldP spid="36892" grpId="0"/>
      <p:bldP spid="36893" grpId="0"/>
      <p:bldP spid="36894" grpId="0" animBg="1"/>
      <p:bldP spid="31" grpId="0"/>
      <p:bldP spid="32" grpId="0" animBg="1"/>
      <p:bldP spid="34" grpId="0" animBg="1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Структура капитала</a:t>
            </a:r>
            <a:endParaRPr lang="en-US" dirty="0" smtClean="0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6129026" y="2667000"/>
            <a:ext cx="1676400" cy="1600200"/>
          </a:xfrm>
          <a:prstGeom prst="ellipse">
            <a:avLst/>
          </a:prstGeom>
          <a:solidFill>
            <a:srgbClr val="C6DAF4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5748026" y="2286000"/>
            <a:ext cx="2438400" cy="2286000"/>
          </a:xfrm>
          <a:prstGeom prst="ellipse">
            <a:avLst/>
          </a:prstGeom>
          <a:solidFill>
            <a:srgbClr val="C6DAF4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357626" y="2590800"/>
            <a:ext cx="1219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644A1A"/>
                </a:solidFill>
                <a:latin typeface="Times New Roman" pitchFamily="18" charset="0"/>
              </a:rPr>
              <a:t>50% Debt</a:t>
            </a:r>
          </a:p>
        </p:txBody>
      </p:sp>
      <p:sp>
        <p:nvSpPr>
          <p:cNvPr id="10250" name="Arc 10"/>
          <p:cNvSpPr>
            <a:spLocks/>
          </p:cNvSpPr>
          <p:nvPr/>
        </p:nvSpPr>
        <p:spPr bwMode="auto">
          <a:xfrm flipV="1">
            <a:off x="5748026" y="3425825"/>
            <a:ext cx="2439988" cy="1144588"/>
          </a:xfrm>
          <a:custGeom>
            <a:avLst/>
            <a:gdLst>
              <a:gd name="T0" fmla="*/ 0 w 43191"/>
              <a:gd name="T1" fmla="*/ 1121113 h 21600"/>
              <a:gd name="T2" fmla="*/ 2439988 w 43191"/>
              <a:gd name="T3" fmla="*/ 1123922 h 21600"/>
              <a:gd name="T4" fmla="*/ 1219966 w 43191"/>
              <a:gd name="T5" fmla="*/ 1144588 h 21600"/>
              <a:gd name="T6" fmla="*/ 0 60000 65536"/>
              <a:gd name="T7" fmla="*/ 0 60000 65536"/>
              <a:gd name="T8" fmla="*/ 0 60000 65536"/>
              <a:gd name="T9" fmla="*/ 0 w 43191"/>
              <a:gd name="T10" fmla="*/ 0 h 21600"/>
              <a:gd name="T11" fmla="*/ 43191 w 4319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1" h="21600" fill="none" extrusionOk="0">
                <a:moveTo>
                  <a:pt x="-1" y="21156"/>
                </a:moveTo>
                <a:cubicBezTo>
                  <a:pt x="240" y="9402"/>
                  <a:pt x="9838" y="-1"/>
                  <a:pt x="21595" y="0"/>
                </a:cubicBezTo>
                <a:cubicBezTo>
                  <a:pt x="33372" y="0"/>
                  <a:pt x="42978" y="9434"/>
                  <a:pt x="43191" y="21209"/>
                </a:cubicBezTo>
              </a:path>
              <a:path w="43191" h="21600" stroke="0" extrusionOk="0">
                <a:moveTo>
                  <a:pt x="-1" y="21156"/>
                </a:moveTo>
                <a:cubicBezTo>
                  <a:pt x="240" y="9402"/>
                  <a:pt x="9838" y="-1"/>
                  <a:pt x="21595" y="0"/>
                </a:cubicBezTo>
                <a:cubicBezTo>
                  <a:pt x="33372" y="0"/>
                  <a:pt x="42978" y="9434"/>
                  <a:pt x="43191" y="21209"/>
                </a:cubicBezTo>
                <a:lnTo>
                  <a:pt x="21595" y="2160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357626" y="3581400"/>
            <a:ext cx="1219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50% Equity</a:t>
            </a: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6129026" y="2667000"/>
            <a:ext cx="16764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 dirty="0"/>
          </a:p>
        </p:txBody>
      </p: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5595626" y="2286000"/>
            <a:ext cx="2592388" cy="2287588"/>
            <a:chOff x="3696" y="1440"/>
            <a:chExt cx="1633" cy="1441"/>
          </a:xfrm>
        </p:grpSpPr>
        <p:sp>
          <p:nvSpPr>
            <p:cNvPr id="30740" name="Oval 14"/>
            <p:cNvSpPr>
              <a:spLocks noChangeArrowheads="1"/>
            </p:cNvSpPr>
            <p:nvPr/>
          </p:nvSpPr>
          <p:spPr bwMode="auto">
            <a:xfrm>
              <a:off x="4032" y="1680"/>
              <a:ext cx="1056" cy="1008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741" name="Oval 15"/>
            <p:cNvSpPr>
              <a:spLocks noChangeArrowheads="1"/>
            </p:cNvSpPr>
            <p:nvPr/>
          </p:nvSpPr>
          <p:spPr bwMode="auto">
            <a:xfrm>
              <a:off x="3792" y="1440"/>
              <a:ext cx="1536" cy="1440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742" name="Text Box 16"/>
            <p:cNvSpPr txBox="1">
              <a:spLocks noChangeArrowheads="1"/>
            </p:cNvSpPr>
            <p:nvPr/>
          </p:nvSpPr>
          <p:spPr bwMode="auto">
            <a:xfrm>
              <a:off x="3696" y="1632"/>
              <a:ext cx="76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rgbClr val="644A1A"/>
                  </a:solidFill>
                  <a:latin typeface="Times New Roman" pitchFamily="18" charset="0"/>
                </a:rPr>
                <a:t>25% Debt</a:t>
              </a:r>
            </a:p>
          </p:txBody>
        </p:sp>
        <p:sp>
          <p:nvSpPr>
            <p:cNvPr id="30743" name="Arc 17"/>
            <p:cNvSpPr>
              <a:spLocks/>
            </p:cNvSpPr>
            <p:nvPr/>
          </p:nvSpPr>
          <p:spPr bwMode="auto">
            <a:xfrm flipV="1">
              <a:off x="3792" y="1440"/>
              <a:ext cx="1537" cy="1441"/>
            </a:xfrm>
            <a:custGeom>
              <a:avLst/>
              <a:gdLst>
                <a:gd name="T0" fmla="*/ 0 w 43200"/>
                <a:gd name="T1" fmla="*/ 719 h 43200"/>
                <a:gd name="T2" fmla="*/ 765 w 43200"/>
                <a:gd name="T3" fmla="*/ 1441 h 43200"/>
                <a:gd name="T4" fmla="*/ 769 w 43200"/>
                <a:gd name="T5" fmla="*/ 721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</a:path>
                <a:path w="43200" h="43200" stroke="0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744" name="Text Box 18"/>
            <p:cNvSpPr txBox="1">
              <a:spLocks noChangeArrowheads="1"/>
            </p:cNvSpPr>
            <p:nvPr/>
          </p:nvSpPr>
          <p:spPr bwMode="auto">
            <a:xfrm>
              <a:off x="4176" y="2256"/>
              <a:ext cx="76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</a:rPr>
                <a:t>75% Equity</a:t>
              </a:r>
            </a:p>
          </p:txBody>
        </p:sp>
      </p:grpSp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5635865" y="1916832"/>
            <a:ext cx="3256615" cy="3025924"/>
            <a:chOff x="3791" y="1440"/>
            <a:chExt cx="1538" cy="1441"/>
          </a:xfrm>
        </p:grpSpPr>
        <p:sp>
          <p:nvSpPr>
            <p:cNvPr id="30734" name="Oval 20"/>
            <p:cNvSpPr>
              <a:spLocks noChangeArrowheads="1"/>
            </p:cNvSpPr>
            <p:nvPr/>
          </p:nvSpPr>
          <p:spPr bwMode="auto">
            <a:xfrm>
              <a:off x="4032" y="1680"/>
              <a:ext cx="1056" cy="1008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735" name="Oval 21"/>
            <p:cNvSpPr>
              <a:spLocks noChangeArrowheads="1"/>
            </p:cNvSpPr>
            <p:nvPr/>
          </p:nvSpPr>
          <p:spPr bwMode="auto">
            <a:xfrm>
              <a:off x="3792" y="1440"/>
              <a:ext cx="1536" cy="1440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0262" name="Arc 22" descr="Wide downward diagonal"/>
            <p:cNvSpPr>
              <a:spLocks/>
            </p:cNvSpPr>
            <p:nvPr/>
          </p:nvSpPr>
          <p:spPr bwMode="auto">
            <a:xfrm flipV="1">
              <a:off x="3792" y="1440"/>
              <a:ext cx="1537" cy="144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51 h 43200"/>
                <a:gd name="T2" fmla="*/ 21501 w 43200"/>
                <a:gd name="T3" fmla="*/ 432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</a:path>
                <a:path w="43200" h="43200" stroke="0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30737" name="Arc 23"/>
            <p:cNvSpPr>
              <a:spLocks/>
            </p:cNvSpPr>
            <p:nvPr/>
          </p:nvSpPr>
          <p:spPr bwMode="auto">
            <a:xfrm flipH="1">
              <a:off x="3791" y="1440"/>
              <a:ext cx="1493" cy="1440"/>
            </a:xfrm>
            <a:custGeom>
              <a:avLst/>
              <a:gdLst>
                <a:gd name="T0" fmla="*/ 725 w 41978"/>
                <a:gd name="T1" fmla="*/ 0 h 43200"/>
                <a:gd name="T2" fmla="*/ 0 w 41978"/>
                <a:gd name="T3" fmla="*/ 959 h 43200"/>
                <a:gd name="T4" fmla="*/ 725 w 41978"/>
                <a:gd name="T5" fmla="*/ 720 h 43200"/>
                <a:gd name="T6" fmla="*/ 0 60000 65536"/>
                <a:gd name="T7" fmla="*/ 0 60000 65536"/>
                <a:gd name="T8" fmla="*/ 0 60000 65536"/>
                <a:gd name="T9" fmla="*/ 0 w 41978"/>
                <a:gd name="T10" fmla="*/ 0 h 43200"/>
                <a:gd name="T11" fmla="*/ 41978 w 4197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78" h="43200" fill="none" extrusionOk="0">
                  <a:moveTo>
                    <a:pt x="20377" y="0"/>
                  </a:moveTo>
                  <a:cubicBezTo>
                    <a:pt x="32307" y="0"/>
                    <a:pt x="41978" y="9670"/>
                    <a:pt x="41978" y="21600"/>
                  </a:cubicBezTo>
                  <a:cubicBezTo>
                    <a:pt x="41978" y="33529"/>
                    <a:pt x="32307" y="43200"/>
                    <a:pt x="20378" y="43200"/>
                  </a:cubicBezTo>
                  <a:cubicBezTo>
                    <a:pt x="11209" y="43200"/>
                    <a:pt x="3040" y="37412"/>
                    <a:pt x="0" y="28762"/>
                  </a:cubicBezTo>
                </a:path>
                <a:path w="41978" h="43200" stroke="0" extrusionOk="0">
                  <a:moveTo>
                    <a:pt x="20377" y="0"/>
                  </a:moveTo>
                  <a:cubicBezTo>
                    <a:pt x="32307" y="0"/>
                    <a:pt x="41978" y="9670"/>
                    <a:pt x="41978" y="21600"/>
                  </a:cubicBezTo>
                  <a:cubicBezTo>
                    <a:pt x="41978" y="33529"/>
                    <a:pt x="32307" y="43200"/>
                    <a:pt x="20378" y="43200"/>
                  </a:cubicBezTo>
                  <a:cubicBezTo>
                    <a:pt x="11209" y="43200"/>
                    <a:pt x="3040" y="37412"/>
                    <a:pt x="0" y="28762"/>
                  </a:cubicBezTo>
                  <a:lnTo>
                    <a:pt x="20378" y="21600"/>
                  </a:lnTo>
                  <a:close/>
                </a:path>
              </a:pathLst>
            </a:cu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0738" name="Text Box 24"/>
            <p:cNvSpPr txBox="1">
              <a:spLocks noChangeArrowheads="1"/>
            </p:cNvSpPr>
            <p:nvPr/>
          </p:nvSpPr>
          <p:spPr bwMode="auto">
            <a:xfrm>
              <a:off x="3900" y="1661"/>
              <a:ext cx="681" cy="3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</a:rPr>
                <a:t>70%</a:t>
              </a:r>
              <a:r>
                <a:rPr lang="ru-RU" sz="2400" dirty="0">
                  <a:latin typeface="Times New Roman" pitchFamily="18" charset="0"/>
                </a:rPr>
                <a:t> Долг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30739" name="Text Box 25"/>
            <p:cNvSpPr txBox="1">
              <a:spLocks noChangeArrowheads="1"/>
            </p:cNvSpPr>
            <p:nvPr/>
          </p:nvSpPr>
          <p:spPr bwMode="auto">
            <a:xfrm>
              <a:off x="4464" y="1680"/>
              <a:ext cx="768" cy="5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</a:rPr>
                <a:t>30% </a:t>
              </a:r>
              <a:r>
                <a:rPr lang="ru-RU" sz="2400" dirty="0">
                  <a:latin typeface="Times New Roman" pitchFamily="18" charset="0"/>
                </a:rPr>
                <a:t>Акции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107504" y="1412776"/>
            <a:ext cx="5544616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 algn="l">
              <a:buFont typeface="Arial" pitchFamily="34" charset="0"/>
              <a:buChar char="•"/>
            </a:pPr>
            <a:r>
              <a:rPr lang="ru-RU" sz="5100" u="sng" dirty="0">
                <a:solidFill>
                  <a:srgbClr val="FF0000"/>
                </a:solidFill>
              </a:rPr>
              <a:t>Стоимость фирмы </a:t>
            </a:r>
            <a:r>
              <a:rPr lang="ru-RU" sz="5100" dirty="0" smtClean="0"/>
              <a:t>представляют </a:t>
            </a:r>
            <a:r>
              <a:rPr lang="ru-RU" sz="5100" dirty="0"/>
              <a:t>в виде </a:t>
            </a:r>
            <a:r>
              <a:rPr lang="ru-RU" sz="5100" u="sng" dirty="0">
                <a:solidFill>
                  <a:srgbClr val="FF0000"/>
                </a:solidFill>
              </a:rPr>
              <a:t>пирога</a:t>
            </a:r>
            <a:r>
              <a:rPr lang="ru-RU" sz="5100" dirty="0" smtClean="0"/>
              <a:t>.</a:t>
            </a:r>
          </a:p>
          <a:p>
            <a:pPr marL="685800" indent="-685800" algn="l">
              <a:buFont typeface="Arial" pitchFamily="34" charset="0"/>
              <a:buChar char="•"/>
            </a:pPr>
            <a:r>
              <a:rPr lang="ru-RU" sz="5100" dirty="0" smtClean="0"/>
              <a:t>Задача финансового менеджера – </a:t>
            </a:r>
            <a:r>
              <a:rPr lang="ru-RU" sz="5100" u="sng" dirty="0">
                <a:solidFill>
                  <a:srgbClr val="FF0000"/>
                </a:solidFill>
              </a:rPr>
              <a:t>увеличить</a:t>
            </a:r>
            <a:r>
              <a:rPr lang="ru-RU" sz="5100" u="sng" dirty="0"/>
              <a:t> размер пирога.</a:t>
            </a:r>
          </a:p>
          <a:p>
            <a:pPr marL="685800" indent="-685800" algn="l">
              <a:buFont typeface="Arial" pitchFamily="34" charset="0"/>
              <a:buChar char="•"/>
            </a:pPr>
            <a:r>
              <a:rPr lang="ru-RU" sz="5100" dirty="0" smtClean="0"/>
              <a:t>Принятие решения о структуре </a:t>
            </a:r>
            <a:r>
              <a:rPr lang="ru-RU" sz="5100" dirty="0"/>
              <a:t>капитала – </a:t>
            </a:r>
            <a:r>
              <a:rPr lang="ru-RU" sz="5100" u="sng" dirty="0"/>
              <a:t>как лучше </a:t>
            </a:r>
            <a:r>
              <a:rPr lang="ru-RU" sz="5100" u="sng" dirty="0">
                <a:solidFill>
                  <a:srgbClr val="FF0000"/>
                </a:solidFill>
              </a:rPr>
              <a:t>нарезать</a:t>
            </a:r>
            <a:r>
              <a:rPr lang="ru-RU" sz="5100" u="sng" dirty="0"/>
              <a:t> пирог</a:t>
            </a:r>
            <a:r>
              <a:rPr lang="ru-RU" sz="5100" dirty="0" smtClean="0"/>
              <a:t>.</a:t>
            </a:r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144845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6" grpId="0" animBg="1"/>
      <p:bldP spid="10249" grpId="0" autoUpdateAnimBg="0"/>
      <p:bldP spid="10250" grpId="0" animBg="1"/>
      <p:bldP spid="10251" grpId="0" autoUpdateAnimBg="0"/>
      <p:bldP spid="102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926976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Специфические вопросы </a:t>
            </a:r>
            <a:r>
              <a:rPr lang="ru-RU" dirty="0"/>
              <a:t>в корпоративных </a:t>
            </a:r>
            <a:r>
              <a:rPr lang="ru-RU" dirty="0" smtClean="0"/>
              <a:t>финансах</a:t>
            </a:r>
            <a:endParaRPr lang="en-US" dirty="0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72276" cy="51125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Финансовая </a:t>
            </a:r>
            <a:r>
              <a:rPr lang="ru-RU" b="1" dirty="0"/>
              <a:t>несостоятельность корпорации и финансовое оздоровление </a:t>
            </a:r>
            <a:r>
              <a:rPr lang="ru-RU" b="1" dirty="0" smtClean="0"/>
              <a:t>корпораций</a:t>
            </a:r>
          </a:p>
          <a:p>
            <a:pPr marL="0" indent="0">
              <a:buNone/>
            </a:pPr>
            <a:r>
              <a:rPr lang="ru-RU" dirty="0" smtClean="0"/>
              <a:t>Издержки </a:t>
            </a:r>
            <a:r>
              <a:rPr lang="ru-RU" dirty="0"/>
              <a:t>банкротства</a:t>
            </a:r>
          </a:p>
          <a:p>
            <a:r>
              <a:rPr lang="ru-RU" dirty="0"/>
              <a:t>Прямые: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-"/>
            </a:pPr>
            <a:r>
              <a:rPr lang="ru-RU" sz="3000" dirty="0">
                <a:ea typeface="ＭＳ Ｐゴシック"/>
                <a:cs typeface="ＭＳ Ｐゴシック"/>
              </a:rPr>
              <a:t>Судебные </a:t>
            </a:r>
            <a:r>
              <a:rPr lang="ru-RU" sz="3000" dirty="0" smtClean="0">
                <a:ea typeface="ＭＳ Ｐゴシック"/>
                <a:cs typeface="ＭＳ Ｐゴシック"/>
              </a:rPr>
              <a:t>издержки,</a:t>
            </a:r>
            <a:endParaRPr lang="ru-RU" sz="3000" dirty="0">
              <a:ea typeface="ＭＳ Ｐゴシック"/>
              <a:cs typeface="ＭＳ Ｐゴシック"/>
            </a:endParaRPr>
          </a:p>
          <a:p>
            <a:pPr lvl="1">
              <a:lnSpc>
                <a:spcPct val="110000"/>
              </a:lnSpc>
              <a:buFont typeface="Times New Roman" pitchFamily="18" charset="0"/>
              <a:buChar char="-"/>
            </a:pPr>
            <a:r>
              <a:rPr lang="ru-RU" sz="3000" dirty="0">
                <a:ea typeface="ＭＳ Ｐゴシック"/>
                <a:cs typeface="ＭＳ Ｐゴシック"/>
              </a:rPr>
              <a:t>Услуги </a:t>
            </a:r>
            <a:r>
              <a:rPr lang="ru-RU" sz="3000" dirty="0" smtClean="0">
                <a:ea typeface="ＭＳ Ｐゴシック"/>
                <a:cs typeface="ＭＳ Ｐゴシック"/>
              </a:rPr>
              <a:t>консультантов,</a:t>
            </a:r>
            <a:endParaRPr lang="ru-RU" sz="3000" dirty="0">
              <a:ea typeface="ＭＳ Ｐゴシック"/>
              <a:cs typeface="ＭＳ Ｐゴシック"/>
            </a:endParaRPr>
          </a:p>
          <a:p>
            <a:pPr lvl="1">
              <a:lnSpc>
                <a:spcPct val="110000"/>
              </a:lnSpc>
              <a:buFont typeface="Times New Roman" pitchFamily="18" charset="0"/>
              <a:buChar char="-"/>
            </a:pPr>
            <a:r>
              <a:rPr lang="ru-RU" sz="3000" dirty="0">
                <a:ea typeface="ＭＳ Ｐゴシック"/>
                <a:cs typeface="ＭＳ Ｐゴシック"/>
              </a:rPr>
              <a:t>Потерянное </a:t>
            </a:r>
            <a:r>
              <a:rPr lang="ru-RU" sz="3000" dirty="0" smtClean="0">
                <a:ea typeface="ＭＳ Ｐゴシック"/>
                <a:cs typeface="ＭＳ Ｐゴシック"/>
              </a:rPr>
              <a:t>время.</a:t>
            </a:r>
            <a:endParaRPr lang="ru-RU" sz="3000" dirty="0">
              <a:ea typeface="ＭＳ Ｐゴシック"/>
              <a:cs typeface="ＭＳ Ｐゴシック"/>
            </a:endParaRPr>
          </a:p>
          <a:p>
            <a:r>
              <a:rPr lang="ru-RU" dirty="0"/>
              <a:t>Непрямые:</a:t>
            </a:r>
          </a:p>
          <a:p>
            <a:pPr lvl="1">
              <a:lnSpc>
                <a:spcPct val="110000"/>
              </a:lnSpc>
              <a:buFont typeface="Times New Roman" pitchFamily="18" charset="0"/>
              <a:buChar char="-"/>
            </a:pPr>
            <a:r>
              <a:rPr lang="ru-RU" sz="3000" dirty="0">
                <a:ea typeface="ＭＳ Ｐゴシック"/>
                <a:cs typeface="ＭＳ Ｐゴシック"/>
              </a:rPr>
              <a:t>Потеря клиентов, поставщиков, </a:t>
            </a:r>
            <a:r>
              <a:rPr lang="ru-RU" sz="3000" dirty="0" smtClean="0">
                <a:ea typeface="ＭＳ Ｐゴシック"/>
                <a:cs typeface="ＭＳ Ｐゴシック"/>
              </a:rPr>
              <a:t>сотрудников,</a:t>
            </a:r>
            <a:endParaRPr lang="ru-RU" sz="3000" dirty="0">
              <a:ea typeface="ＭＳ Ｐゴシック"/>
              <a:cs typeface="ＭＳ Ｐゴシック"/>
            </a:endParaRPr>
          </a:p>
          <a:p>
            <a:pPr lvl="1">
              <a:lnSpc>
                <a:spcPct val="110000"/>
              </a:lnSpc>
              <a:buFont typeface="Times New Roman" pitchFamily="18" charset="0"/>
              <a:buChar char="-"/>
            </a:pPr>
            <a:r>
              <a:rPr lang="ru-RU" sz="3000" dirty="0">
                <a:ea typeface="ＭＳ Ｐゴシック"/>
                <a:cs typeface="ＭＳ Ｐゴシック"/>
              </a:rPr>
              <a:t>Ускоренная распродажа </a:t>
            </a:r>
            <a:r>
              <a:rPr lang="ru-RU" sz="3000" dirty="0" smtClean="0">
                <a:ea typeface="ＭＳ Ｐゴシック"/>
                <a:cs typeface="ＭＳ Ｐゴシック"/>
              </a:rPr>
              <a:t>активов.</a:t>
            </a:r>
            <a:endParaRPr lang="ru-RU" sz="3000" dirty="0">
              <a:ea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ru-RU" dirty="0" smtClean="0"/>
              <a:t>Высокая долговая нагрузка увеличивает риск дефолта</a:t>
            </a:r>
          </a:p>
        </p:txBody>
      </p:sp>
    </p:spTree>
    <p:extLst>
      <p:ext uri="{BB962C8B-B14F-4D97-AF65-F5344CB8AC3E}">
        <p14:creationId xmlns:p14="http://schemas.microsoft.com/office/powerpoint/2010/main" val="469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2008" y="116632"/>
            <a:ext cx="8892480" cy="65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 err="1"/>
              <a:t>If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can't</a:t>
            </a:r>
            <a:r>
              <a:rPr lang="ru-RU" dirty="0"/>
              <a:t> </a:t>
            </a:r>
            <a:r>
              <a:rPr lang="ru-RU" dirty="0" err="1"/>
              <a:t>explain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simply</a:t>
            </a:r>
            <a:r>
              <a:rPr lang="ru-RU" dirty="0"/>
              <a:t>,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don't</a:t>
            </a:r>
            <a:r>
              <a:rPr lang="ru-RU" dirty="0"/>
              <a:t> </a:t>
            </a:r>
            <a:r>
              <a:rPr lang="ru-RU" dirty="0" err="1"/>
              <a:t>understand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well</a:t>
            </a:r>
            <a:r>
              <a:rPr lang="ru-RU" dirty="0"/>
              <a:t> </a:t>
            </a:r>
            <a:r>
              <a:rPr lang="ru-RU" dirty="0" err="1"/>
              <a:t>enough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/>
              <a:t>Если вы не можете объяснить это просто, вы не понимаете, это достаточно хорошо</a:t>
            </a:r>
            <a:r>
              <a:rPr lang="ru-RU" b="1" dirty="0"/>
              <a:t> </a:t>
            </a:r>
            <a:endParaRPr lang="ru-RU" b="1" dirty="0" smtClean="0"/>
          </a:p>
          <a:p>
            <a:pPr algn="r"/>
            <a:r>
              <a:rPr lang="ru-RU" b="1" dirty="0" smtClean="0"/>
              <a:t>(</a:t>
            </a:r>
            <a:r>
              <a:rPr lang="ru-RU" b="1" dirty="0"/>
              <a:t>Альберт Эйнштейн). </a:t>
            </a:r>
          </a:p>
          <a:p>
            <a:pPr algn="just"/>
            <a:endParaRPr lang="ru-RU" b="1" dirty="0" smtClean="0"/>
          </a:p>
          <a:p>
            <a:pPr algn="l"/>
            <a:r>
              <a:rPr lang="ru-RU" b="1" dirty="0" smtClean="0"/>
              <a:t>Краткие тезисы по темам дисциплин </a:t>
            </a:r>
            <a:r>
              <a:rPr lang="en-US" dirty="0" smtClean="0"/>
              <a:t>(</a:t>
            </a:r>
            <a:r>
              <a:rPr lang="ru-RU" dirty="0" smtClean="0"/>
              <a:t>коротко и понятно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25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560" y="2464304"/>
            <a:ext cx="8229600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Силлабус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 каждом занятии в группах!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E45D-F419-4798-AD8D-076FBDCC1553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0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95736" y="90686"/>
            <a:ext cx="6964237" cy="36983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ru-RU" sz="3000" dirty="0">
                <a:ea typeface="ＭＳ Ｐゴシック"/>
                <a:cs typeface="ＭＳ Ｐゴシック"/>
              </a:rPr>
              <a:t> </a:t>
            </a:r>
            <a:r>
              <a:rPr lang="ru-RU" sz="3000" dirty="0" smtClean="0">
                <a:ea typeface="ＭＳ Ｐゴシック"/>
                <a:cs typeface="ＭＳ Ｐゴシック"/>
              </a:rPr>
              <a:t>1. Принципы </a:t>
            </a:r>
            <a:r>
              <a:rPr lang="ru-RU" sz="3000" dirty="0">
                <a:ea typeface="ＭＳ Ｐゴシック"/>
                <a:cs typeface="ＭＳ Ｐゴシック"/>
              </a:rPr>
              <a:t>корпоративных финансов.  </a:t>
            </a:r>
            <a:r>
              <a:rPr lang="ru-RU" sz="3000" dirty="0">
                <a:solidFill>
                  <a:srgbClr val="FF0000"/>
                </a:solidFill>
                <a:ea typeface="ＭＳ Ｐゴシック"/>
                <a:cs typeface="ＭＳ Ｐゴシック"/>
              </a:rPr>
              <a:t>Брейли Р., Майерс С</a:t>
            </a:r>
            <a:r>
              <a:rPr lang="ru-RU" sz="30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. </a:t>
            </a:r>
            <a:r>
              <a:rPr lang="ru-RU" sz="3000" dirty="0" smtClean="0">
                <a:ea typeface="ＭＳ Ｐゴシック"/>
                <a:cs typeface="ＭＳ Ｐゴシック"/>
              </a:rPr>
              <a:t>2-е </a:t>
            </a:r>
            <a:r>
              <a:rPr lang="ru-RU" sz="3000" dirty="0">
                <a:ea typeface="ＭＳ Ｐゴシック"/>
                <a:cs typeface="ＭＳ Ｐゴシック"/>
              </a:rPr>
              <a:t>русск. изд. (пер. с 7-го междунар. изд.) - М.: 2008. — 1008 </a:t>
            </a:r>
            <a:r>
              <a:rPr lang="ru-RU" sz="3000" dirty="0" smtClean="0">
                <a:ea typeface="ＭＳ Ｐゴシック"/>
                <a:cs typeface="ＭＳ Ｐゴシック"/>
              </a:rPr>
              <a:t>с.</a:t>
            </a:r>
          </a:p>
          <a:p>
            <a:pPr>
              <a:lnSpc>
                <a:spcPct val="90000"/>
              </a:lnSpc>
              <a:buNone/>
            </a:pPr>
            <a:r>
              <a:rPr lang="ru-RU" sz="3000" dirty="0" smtClean="0">
                <a:ea typeface="ＭＳ Ｐゴシック"/>
                <a:cs typeface="ＭＳ Ｐゴシック"/>
              </a:rPr>
              <a:t>2. Корпоративные </a:t>
            </a:r>
            <a:r>
              <a:rPr lang="ru-RU" sz="3000" dirty="0">
                <a:ea typeface="ＭＳ Ｐゴシック"/>
                <a:cs typeface="ＭＳ Ｐゴシック"/>
              </a:rPr>
              <a:t>финансы</a:t>
            </a:r>
            <a:r>
              <a:rPr lang="en-US" sz="3000" dirty="0">
                <a:ea typeface="ＭＳ Ｐゴシック"/>
                <a:cs typeface="ＭＳ Ｐゴシック"/>
              </a:rPr>
              <a:t>.</a:t>
            </a:r>
            <a:r>
              <a:rPr lang="ru-RU" sz="3000" dirty="0">
                <a:ea typeface="ＭＳ Ｐゴシック"/>
                <a:cs typeface="ＭＳ Ｐゴシック"/>
              </a:rPr>
              <a:t> </a:t>
            </a:r>
            <a:r>
              <a:rPr lang="ru-RU" sz="3000" dirty="0">
                <a:solidFill>
                  <a:srgbClr val="FF0000"/>
                </a:solidFill>
                <a:ea typeface="ＭＳ Ｐゴシック"/>
                <a:cs typeface="ＭＳ Ｐゴシック"/>
              </a:rPr>
              <a:t>Романовский</a:t>
            </a:r>
            <a:r>
              <a:rPr lang="ru-RU" sz="3000" dirty="0">
                <a:ea typeface="ＭＳ Ｐゴシック"/>
                <a:cs typeface="ＭＳ Ｐゴシック"/>
              </a:rPr>
              <a:t> </a:t>
            </a:r>
            <a:r>
              <a:rPr lang="ru-RU" sz="3000" dirty="0" smtClean="0">
                <a:ea typeface="ＭＳ Ｐゴシック"/>
                <a:cs typeface="ＭＳ Ｐゴシック"/>
              </a:rPr>
              <a:t>М.В. </a:t>
            </a:r>
            <a:r>
              <a:rPr lang="ru-RU" sz="3000" dirty="0" err="1" smtClean="0">
                <a:solidFill>
                  <a:srgbClr val="FF0000"/>
                </a:solidFill>
                <a:ea typeface="ＭＳ Ｐゴシック"/>
                <a:cs typeface="ＭＳ Ｐゴシック"/>
              </a:rPr>
              <a:t>Востокрутова</a:t>
            </a:r>
            <a:r>
              <a:rPr lang="ru-RU" sz="30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</a:t>
            </a:r>
            <a:r>
              <a:rPr lang="ru-RU" sz="3000" dirty="0" smtClean="0">
                <a:ea typeface="ＭＳ Ｐゴシック"/>
                <a:cs typeface="ＭＳ Ｐゴシック"/>
              </a:rPr>
              <a:t>А.И., </a:t>
            </a:r>
            <a:r>
              <a:rPr lang="ru-RU" sz="3000" dirty="0">
                <a:ea typeface="ＭＳ Ｐゴシック"/>
                <a:cs typeface="ＭＳ Ｐゴシック"/>
              </a:rPr>
              <a:t>Издательство: Питер, 2014г</a:t>
            </a:r>
            <a:r>
              <a:rPr lang="ru-RU" sz="3000" dirty="0" smtClean="0">
                <a:ea typeface="ＭＳ Ｐゴシック"/>
                <a:cs typeface="ＭＳ Ｐゴシック"/>
              </a:rPr>
              <a:t>.</a:t>
            </a:r>
            <a:endParaRPr lang="ru-RU" sz="3000" dirty="0">
              <a:ea typeface="ＭＳ Ｐゴシック"/>
              <a:cs typeface="ＭＳ Ｐゴシック"/>
            </a:endParaRPr>
          </a:p>
        </p:txBody>
      </p:sp>
      <p:pic>
        <p:nvPicPr>
          <p:cNvPr id="1029" name="Picture 5" descr="D: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78016"/>
            <a:ext cx="2323639" cy="257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496" y="3140968"/>
            <a:ext cx="7724059" cy="29523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ea typeface="ＭＳ Ｐゴシック"/>
                <a:cs typeface="ＭＳ Ｐゴシック"/>
              </a:rPr>
              <a:t>3. Корпоративные финансы: </a:t>
            </a:r>
            <a:r>
              <a:rPr lang="ru-RU" sz="3000" dirty="0" err="1" smtClean="0">
                <a:ea typeface="ＭＳ Ｐゴシック"/>
                <a:cs typeface="ＭＳ Ｐゴシック"/>
              </a:rPr>
              <a:t>учеб.пособие</a:t>
            </a:r>
            <a:r>
              <a:rPr lang="ru-RU" sz="3000" dirty="0" smtClean="0">
                <a:ea typeface="ＭＳ Ｐゴシック"/>
                <a:cs typeface="ＭＳ Ｐゴシック"/>
              </a:rPr>
              <a:t> </a:t>
            </a:r>
            <a:r>
              <a:rPr lang="ru-RU" sz="3000" dirty="0">
                <a:ea typeface="ＭＳ Ｐゴシック"/>
                <a:cs typeface="ＭＳ Ｐゴシック"/>
              </a:rPr>
              <a:t>/ </a:t>
            </a:r>
            <a:r>
              <a:rPr lang="ru-RU" sz="3000" dirty="0">
                <a:solidFill>
                  <a:srgbClr val="FF0000"/>
                </a:solidFill>
                <a:ea typeface="ＭＳ Ｐゴシック"/>
                <a:cs typeface="ＭＳ Ｐゴシック"/>
              </a:rPr>
              <a:t>Э.Э. Михель, </a:t>
            </a:r>
            <a:r>
              <a:rPr lang="ru-RU" sz="3000" dirty="0">
                <a:ea typeface="ＭＳ Ｐゴシック"/>
                <a:cs typeface="ＭＳ Ｐゴシック"/>
              </a:rPr>
              <a:t>А.Б. </a:t>
            </a:r>
            <a:r>
              <a:rPr lang="ru-RU" sz="3000" dirty="0" err="1" smtClean="0">
                <a:ea typeface="ＭＳ Ｐゴシック"/>
                <a:cs typeface="ＭＳ Ｐゴシック"/>
              </a:rPr>
              <a:t>Рахимбаев</a:t>
            </a:r>
            <a:r>
              <a:rPr lang="ru-RU" sz="3000" dirty="0" smtClean="0">
                <a:ea typeface="ＭＳ Ｐゴシック"/>
                <a:cs typeface="ＭＳ Ｐゴシック"/>
              </a:rPr>
              <a:t>, </a:t>
            </a:r>
            <a:r>
              <a:rPr lang="ru-RU" sz="3000" dirty="0">
                <a:ea typeface="ＭＳ Ｐゴシック"/>
                <a:cs typeface="ＭＳ Ｐゴシック"/>
              </a:rPr>
              <a:t>А.К. </a:t>
            </a:r>
            <a:r>
              <a:rPr lang="ru-RU" sz="3000" dirty="0" err="1" smtClean="0">
                <a:ea typeface="ＭＳ Ｐゴシック"/>
                <a:cs typeface="ＭＳ Ｐゴシック"/>
              </a:rPr>
              <a:t>Бельгибаев</a:t>
            </a:r>
            <a:r>
              <a:rPr lang="ru-RU" sz="3000" dirty="0" smtClean="0">
                <a:ea typeface="ＭＳ Ｐゴシック"/>
                <a:cs typeface="ＭＳ Ｐゴシック"/>
              </a:rPr>
              <a:t> </a:t>
            </a:r>
            <a:r>
              <a:rPr lang="ru-RU" sz="3000" dirty="0">
                <a:ea typeface="ＭＳ Ｐゴシック"/>
                <a:cs typeface="ＭＳ Ｐゴシック"/>
              </a:rPr>
              <a:t>- 2-е изд. - Алматы : Полиграф, 2010</a:t>
            </a:r>
            <a:r>
              <a:rPr lang="ru-RU" sz="3000" dirty="0" smtClean="0">
                <a:ea typeface="ＭＳ Ｐゴシック"/>
                <a:cs typeface="ＭＳ Ｐゴシック"/>
              </a:rPr>
              <a:t>.</a:t>
            </a:r>
            <a:endParaRPr lang="en-US" sz="3000" dirty="0" smtClean="0"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ea typeface="ＭＳ Ｐゴシック"/>
                <a:cs typeface="ＭＳ Ｐゴシック"/>
              </a:rPr>
              <a:t>4. Корпоративные финансы: учебник/К.К</a:t>
            </a:r>
            <a:r>
              <a:rPr lang="ru-RU" sz="3000" dirty="0">
                <a:ea typeface="ＭＳ Ｐゴシック"/>
                <a:cs typeface="ＭＳ Ｐゴシック"/>
              </a:rPr>
              <a:t>. Жуйриков; С.Р. Раимов.- Алматы, </a:t>
            </a:r>
            <a:r>
              <a:rPr lang="ru-RU" sz="3000" dirty="0" smtClean="0">
                <a:ea typeface="ＭＳ Ｐゴシック"/>
                <a:cs typeface="ＭＳ Ｐゴシック"/>
              </a:rPr>
              <a:t>2004.</a:t>
            </a:r>
            <a:endParaRPr lang="ru-RU" sz="3000" dirty="0"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3000" dirty="0" smtClean="0">
                <a:ea typeface="ＭＳ Ｐゴシック"/>
                <a:cs typeface="ＭＳ Ｐゴシック"/>
              </a:rPr>
              <a:t>5. </a:t>
            </a:r>
            <a:r>
              <a:rPr lang="ru-RU" sz="3000" dirty="0" err="1" smtClean="0">
                <a:ea typeface="ＭＳ Ｐゴシック"/>
                <a:cs typeface="ＭＳ Ｐゴシック"/>
              </a:rPr>
              <a:t>Кадерова</a:t>
            </a:r>
            <a:r>
              <a:rPr lang="ru-RU" sz="3000" dirty="0" smtClean="0">
                <a:ea typeface="ＭＳ Ｐゴシック"/>
                <a:cs typeface="ＭＳ Ｐゴシック"/>
              </a:rPr>
              <a:t> Н. Н. </a:t>
            </a:r>
            <a:r>
              <a:rPr lang="ru-RU" sz="3000" dirty="0">
                <a:ea typeface="ＭＳ Ｐゴシック"/>
                <a:cs typeface="ＭＳ Ｐゴシック"/>
              </a:rPr>
              <a:t>Корпоративные </a:t>
            </a:r>
            <a:r>
              <a:rPr lang="ru-RU" sz="3000" dirty="0" smtClean="0">
                <a:ea typeface="ＭＳ Ｐゴシック"/>
                <a:cs typeface="ＭＳ Ｐゴシック"/>
              </a:rPr>
              <a:t>финансы: Учеб. пособие. </a:t>
            </a:r>
            <a:r>
              <a:rPr lang="ru-RU" sz="3000" dirty="0">
                <a:ea typeface="ＭＳ Ｐゴシック"/>
                <a:cs typeface="ＭＳ Ｐゴシック"/>
              </a:rPr>
              <a:t>- </a:t>
            </a:r>
            <a:r>
              <a:rPr lang="ru-RU" sz="3000" dirty="0" smtClean="0">
                <a:ea typeface="ＭＳ Ｐゴシック"/>
                <a:cs typeface="ＭＳ Ｐゴシック"/>
              </a:rPr>
              <a:t>Алматы: </a:t>
            </a:r>
            <a:r>
              <a:rPr lang="ru-RU" sz="3000" dirty="0">
                <a:ea typeface="ＭＳ Ｐゴシック"/>
                <a:cs typeface="ＭＳ Ｐゴシック"/>
              </a:rPr>
              <a:t>Экономика, </a:t>
            </a:r>
            <a:r>
              <a:rPr lang="ru-RU" sz="3000" dirty="0" smtClean="0">
                <a:ea typeface="ＭＳ Ｐゴシック"/>
                <a:cs typeface="ＭＳ Ｐゴシック"/>
              </a:rPr>
              <a:t>2008. </a:t>
            </a:r>
            <a:endParaRPr lang="en-US" sz="3000" dirty="0" smtClean="0"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3000" dirty="0">
              <a:ea typeface="ＭＳ Ｐゴシック"/>
              <a:cs typeface="ＭＳ Ｐゴシック"/>
            </a:endParaRPr>
          </a:p>
        </p:txBody>
      </p:sp>
      <p:pic>
        <p:nvPicPr>
          <p:cNvPr id="6" name="Picture 2" descr="книга &quot;Корпоративные финансы: Учебник для вузов. Стандарт третьего поколения, М. Романовский, А. Вострокнутова - увеличить изображение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13855"/>
            <a:ext cx="142875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3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4624"/>
            <a:ext cx="8244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/>
              <a:t>Платформы дистанционного обучения</a:t>
            </a:r>
          </a:p>
          <a:p>
            <a:pPr algn="ctr" fontAlgn="base"/>
            <a:r>
              <a:rPr lang="en-US" sz="3200" b="1" dirty="0" smtClean="0"/>
              <a:t>MOOC </a:t>
            </a:r>
            <a:r>
              <a:rPr lang="en-US" sz="3200" b="1" dirty="0"/>
              <a:t>(Massive Open Online Course) </a:t>
            </a:r>
            <a:endParaRPr lang="ru-RU" sz="3200" b="1" dirty="0"/>
          </a:p>
        </p:txBody>
      </p:sp>
      <p:pic>
        <p:nvPicPr>
          <p:cNvPr id="1027" name="Picture 3" descr="D:\Платформы онлайн обуче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09525"/>
            <a:ext cx="6192688" cy="326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Course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596" y="4725144"/>
            <a:ext cx="3024336" cy="19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7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504" y="94320"/>
            <a:ext cx="8928992" cy="6575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Особенности </a:t>
            </a:r>
            <a:r>
              <a:rPr lang="ru-RU" b="1" dirty="0"/>
              <a:t>изучения финансовых </a:t>
            </a:r>
            <a:r>
              <a:rPr lang="ru-RU" b="1" dirty="0" smtClean="0"/>
              <a:t>дисциплин: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 smtClean="0"/>
              <a:t>Финансовые дисциплины – это...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 smtClean="0"/>
              <a:t>Изучение финансовых дисциплин и изучение иностранного языка.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 smtClean="0"/>
              <a:t>Непрерывное образование и постоянное совершенствование.</a:t>
            </a:r>
            <a:endParaRPr lang="ru-RU" dirty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376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7504" y="476672"/>
            <a:ext cx="8928992" cy="619268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На экзамене </a:t>
            </a:r>
            <a:r>
              <a:rPr lang="ru-RU" b="1" dirty="0" smtClean="0"/>
              <a:t>(притча):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 smtClean="0"/>
              <a:t>Кто знает какой предмет мы сдаём – оценка «3».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/>
              <a:t>Кто знает какой </a:t>
            </a:r>
            <a:r>
              <a:rPr lang="ru-RU" dirty="0" smtClean="0"/>
              <a:t>Фамилию, Имя, Отчество преподавателя – </a:t>
            </a:r>
            <a:r>
              <a:rPr lang="ru-RU" dirty="0"/>
              <a:t>оценка </a:t>
            </a:r>
            <a:r>
              <a:rPr lang="ru-RU" dirty="0" smtClean="0"/>
              <a:t>«4».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/>
              <a:t>Кто знает </a:t>
            </a:r>
            <a:r>
              <a:rPr lang="ru-RU" dirty="0" smtClean="0"/>
              <a:t>какого цвета учебник – </a:t>
            </a:r>
            <a:r>
              <a:rPr lang="ru-RU" dirty="0"/>
              <a:t>оценка </a:t>
            </a:r>
            <a:r>
              <a:rPr lang="ru-RU" dirty="0" smtClean="0"/>
              <a:t>«5».</a:t>
            </a:r>
            <a:endParaRPr lang="ru-RU" dirty="0"/>
          </a:p>
          <a:p>
            <a:pPr algn="l"/>
            <a:endParaRPr lang="ru-RU" dirty="0" smtClean="0"/>
          </a:p>
          <a:p>
            <a:pPr algn="l"/>
            <a:r>
              <a:rPr lang="ru-RU" sz="3200" u="sng" dirty="0" smtClean="0"/>
              <a:t>Голос на задней парте: «Заваливает!» </a:t>
            </a:r>
          </a:p>
        </p:txBody>
      </p:sp>
    </p:spTree>
    <p:extLst>
      <p:ext uri="{BB962C8B-B14F-4D97-AF65-F5344CB8AC3E}">
        <p14:creationId xmlns:p14="http://schemas.microsoft.com/office/powerpoint/2010/main" val="28174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94320"/>
            <a:ext cx="8784976" cy="65750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err="1" smtClean="0"/>
              <a:t>Боллонский</a:t>
            </a:r>
            <a:r>
              <a:rPr lang="ru-RU" b="1" dirty="0" smtClean="0"/>
              <a:t> процесс.</a:t>
            </a:r>
          </a:p>
          <a:p>
            <a:pPr algn="l"/>
            <a:r>
              <a:rPr lang="ru-RU" dirty="0" smtClean="0"/>
              <a:t>Кредитная система обучения.</a:t>
            </a:r>
          </a:p>
          <a:p>
            <a:pPr algn="l"/>
            <a:r>
              <a:rPr lang="ru-RU" b="1" dirty="0" smtClean="0"/>
              <a:t>Методика обучения: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u="sng" dirty="0" smtClean="0"/>
              <a:t>Самостоятельная работа учащихся</a:t>
            </a:r>
            <a:r>
              <a:rPr lang="ru-RU" dirty="0" smtClean="0"/>
              <a:t> – 2/3 обучения!</a:t>
            </a:r>
          </a:p>
          <a:p>
            <a:pPr marL="571500" indent="-571500" algn="l">
              <a:buFont typeface="Wingdings" pitchFamily="2" charset="2"/>
              <a:buChar char="ü"/>
            </a:pPr>
            <a:r>
              <a:rPr lang="ru-RU" dirty="0" smtClean="0"/>
              <a:t>Обучение в ВУЗе – 1/3.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Этапы самостоятельной работы </a:t>
            </a:r>
            <a:r>
              <a:rPr lang="ru-RU" b="1" dirty="0"/>
              <a:t>учащихся:</a:t>
            </a:r>
            <a:endParaRPr lang="ru-RU" b="1" dirty="0" smtClean="0"/>
          </a:p>
          <a:p>
            <a:pPr marL="742950" indent="-742950" algn="l">
              <a:buFont typeface="+mj-lt"/>
              <a:buAutoNum type="arabicPeriod"/>
            </a:pPr>
            <a:r>
              <a:rPr lang="ru-RU" b="1" dirty="0" smtClean="0"/>
              <a:t>Подготовка</a:t>
            </a:r>
            <a:r>
              <a:rPr lang="ru-RU" dirty="0" smtClean="0"/>
              <a:t> к лекции (по вопросам из </a:t>
            </a:r>
            <a:r>
              <a:rPr lang="ru-RU" dirty="0" err="1" smtClean="0"/>
              <a:t>силлабуса</a:t>
            </a:r>
            <a:r>
              <a:rPr lang="ru-RU" dirty="0" smtClean="0"/>
              <a:t>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Участие в лекции (вопрос-ответ).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b="1" dirty="0" smtClean="0"/>
              <a:t>Подготовка</a:t>
            </a:r>
            <a:r>
              <a:rPr lang="ru-RU" dirty="0" smtClean="0"/>
              <a:t> заданий к практическим занятиям, СРСП, СРС, экзамену, тестам.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Демонстрация знаний на практическом занятии, </a:t>
            </a:r>
            <a:r>
              <a:rPr lang="ru-RU" dirty="0"/>
              <a:t>СРСП, СРС, </a:t>
            </a:r>
            <a:r>
              <a:rPr lang="ru-RU" dirty="0" smtClean="0"/>
              <a:t>экзамене, тестах.</a:t>
            </a:r>
          </a:p>
        </p:txBody>
      </p:sp>
    </p:spTree>
    <p:extLst>
      <p:ext uri="{BB962C8B-B14F-4D97-AF65-F5344CB8AC3E}">
        <p14:creationId xmlns:p14="http://schemas.microsoft.com/office/powerpoint/2010/main" val="31265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u="sng" smtClean="0"/>
              <a:t>Корпоративные финансы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457200" y="4149080"/>
            <a:ext cx="8229600" cy="25922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Arial" charset="0"/>
              </a:rPr>
              <a:t>Предметом изучения настоящего курса являются </a:t>
            </a:r>
            <a:r>
              <a:rPr lang="ru-RU" sz="2400" dirty="0" smtClean="0">
                <a:solidFill>
                  <a:srgbClr val="FF0000"/>
                </a:solidFill>
                <a:latin typeface="Arial" charset="0"/>
              </a:rPr>
              <a:t>управленческие решения </a:t>
            </a:r>
            <a:r>
              <a:rPr lang="ru-RU" sz="2400" dirty="0" smtClean="0">
                <a:latin typeface="Arial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latin typeface="Arial" charset="0"/>
              </a:rPr>
              <a:t>экономические отношения</a:t>
            </a:r>
            <a:r>
              <a:rPr lang="ru-RU" sz="2400" dirty="0" smtClean="0">
                <a:latin typeface="Arial" charset="0"/>
              </a:rPr>
              <a:t>, возникающие у предприятия </a:t>
            </a:r>
            <a:r>
              <a:rPr lang="ru-RU" sz="2400" u="sng" dirty="0" smtClean="0">
                <a:latin typeface="Arial" charset="0"/>
              </a:rPr>
              <a:t>в процессе формирования и распределения финансовых ресурсов</a:t>
            </a:r>
            <a:r>
              <a:rPr lang="ru-RU" sz="2400" dirty="0" smtClean="0">
                <a:latin typeface="Arial" charset="0"/>
              </a:rPr>
              <a:t>, необходимых для осуществления хозяйственной деятельности.</a:t>
            </a:r>
            <a:r>
              <a:rPr lang="ru-RU" sz="1000" dirty="0" smtClean="0"/>
              <a:t> 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ru-RU" sz="10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endParaRPr lang="ru-RU" sz="1000" b="1" dirty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3600" b="1" dirty="0" smtClean="0">
                <a:solidFill>
                  <a:srgbClr val="000000"/>
                </a:solidFill>
              </a:rPr>
              <a:t>Что </a:t>
            </a:r>
            <a:r>
              <a:rPr lang="ru-RU" sz="3600" b="1" dirty="0">
                <a:solidFill>
                  <a:srgbClr val="000000"/>
                </a:solidFill>
              </a:rPr>
              <a:t>Вы знаете о </a:t>
            </a:r>
            <a:r>
              <a:rPr lang="ru-RU" sz="3600" b="1" dirty="0" smtClean="0">
                <a:solidFill>
                  <a:srgbClr val="000000"/>
                </a:solidFill>
              </a:rPr>
              <a:t>курсе?</a:t>
            </a:r>
            <a:endParaRPr lang="ru-RU" sz="3600" b="1" dirty="0">
              <a:solidFill>
                <a:srgbClr val="000000"/>
              </a:solidFill>
            </a:endParaRPr>
          </a:p>
        </p:txBody>
      </p:sp>
      <p:pic>
        <p:nvPicPr>
          <p:cNvPr id="4" name="Picture 8" descr="korporativnye-finan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371600"/>
            <a:ext cx="54102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19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94320"/>
            <a:ext cx="8640960" cy="63590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8000" b="1" dirty="0" smtClean="0"/>
              <a:t>Правило </a:t>
            </a:r>
            <a:r>
              <a:rPr lang="ru-RU" sz="8000" b="1" dirty="0" err="1" smtClean="0"/>
              <a:t>Паретто</a:t>
            </a:r>
            <a:r>
              <a:rPr lang="ru-RU" sz="8000" b="1" dirty="0" smtClean="0"/>
              <a:t>:</a:t>
            </a:r>
          </a:p>
          <a:p>
            <a:pPr algn="l"/>
            <a:endParaRPr lang="ru-RU" sz="8000" dirty="0" smtClean="0"/>
          </a:p>
          <a:p>
            <a:r>
              <a:rPr lang="ru-RU" sz="8000" dirty="0" smtClean="0"/>
              <a:t>80 % : 20 %</a:t>
            </a:r>
          </a:p>
          <a:p>
            <a:pPr algn="just"/>
            <a:endParaRPr lang="ru-RU" sz="8000" dirty="0"/>
          </a:p>
          <a:p>
            <a:pPr algn="just"/>
            <a:endParaRPr lang="ru-RU" sz="8000" dirty="0" smtClean="0"/>
          </a:p>
        </p:txBody>
      </p:sp>
    </p:spTree>
    <p:extLst>
      <p:ext uri="{BB962C8B-B14F-4D97-AF65-F5344CB8AC3E}">
        <p14:creationId xmlns:p14="http://schemas.microsoft.com/office/powerpoint/2010/main" val="79507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16632"/>
            <a:ext cx="8229600" cy="6120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ea typeface="ＭＳ Ｐゴシック"/>
                <a:cs typeface="ＭＳ Ｐゴシック"/>
              </a:rPr>
              <a:t>Корпоративные финансы</a:t>
            </a:r>
            <a:endParaRPr lang="en-US" sz="3600" b="1" dirty="0">
              <a:ea typeface="ＭＳ Ｐゴシック"/>
              <a:cs typeface="ＭＳ Ｐゴシック"/>
            </a:endParaRPr>
          </a:p>
        </p:txBody>
      </p:sp>
      <p:pic>
        <p:nvPicPr>
          <p:cNvPr id="6" name="Picture 7" descr="Уп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232" y="2132857"/>
            <a:ext cx="2335277" cy="165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7504" y="2636912"/>
            <a:ext cx="6552728" cy="4149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ru-RU" sz="36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Планирование </a:t>
            </a:r>
            <a:r>
              <a:rPr lang="ru-RU" sz="3600" b="1" dirty="0">
                <a:solidFill>
                  <a:srgbClr val="FF0000"/>
                </a:solidFill>
                <a:ea typeface="ＭＳ Ｐゴシック"/>
                <a:cs typeface="ＭＳ Ｐゴシック"/>
              </a:rPr>
              <a:t>капитальных вложений:</a:t>
            </a:r>
            <a:endParaRPr lang="en-US" sz="4000" b="1" dirty="0">
              <a:solidFill>
                <a:srgbClr val="FF0000"/>
              </a:solidFill>
              <a:ea typeface="ＭＳ Ｐゴシック"/>
              <a:cs typeface="ＭＳ Ｐゴシック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ea typeface="ＭＳ Ｐゴシック"/>
                <a:cs typeface="ＭＳ Ｐゴシック"/>
              </a:rPr>
              <a:t>Стоит ли вкладывать деньги в проект</a:t>
            </a:r>
            <a:r>
              <a:rPr lang="en-US" sz="2400" dirty="0">
                <a:ea typeface="ＭＳ Ｐゴシック"/>
                <a:cs typeface="ＭＳ Ｐゴシック"/>
              </a:rPr>
              <a:t>?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ea typeface="ＭＳ Ｐゴシック"/>
                <a:cs typeface="ＭＳ Ｐゴシック"/>
              </a:rPr>
              <a:t>Сколько стоит проект</a:t>
            </a:r>
            <a:r>
              <a:rPr lang="en-US" sz="2400" dirty="0" smtClean="0">
                <a:ea typeface="ＭＳ Ｐゴシック"/>
                <a:cs typeface="ＭＳ Ｐゴシック"/>
              </a:rPr>
              <a:t>?</a:t>
            </a:r>
            <a:endParaRPr lang="ru-RU" sz="2400" dirty="0" smtClean="0">
              <a:ea typeface="ＭＳ Ｐゴシック"/>
              <a:cs typeface="ＭＳ Ｐゴシック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>
              <a:ea typeface="ＭＳ Ｐゴシック"/>
              <a:cs typeface="ＭＳ Ｐゴシック"/>
            </a:endParaRP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ru-RU" sz="3600" b="1" dirty="0">
                <a:solidFill>
                  <a:srgbClr val="FF0000"/>
                </a:solidFill>
                <a:ea typeface="ＭＳ Ｐゴシック"/>
                <a:cs typeface="ＭＳ Ｐゴシック"/>
              </a:rPr>
              <a:t>Структура капитала:</a:t>
            </a:r>
            <a:endParaRPr lang="en-US" sz="4800" b="1" dirty="0">
              <a:solidFill>
                <a:srgbClr val="FF0000"/>
              </a:solidFill>
              <a:ea typeface="ＭＳ Ｐゴシック"/>
              <a:cs typeface="ＭＳ Ｐゴシック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ea typeface="ＭＳ Ｐゴシック"/>
                <a:cs typeface="ＭＳ Ｐゴシック"/>
              </a:rPr>
              <a:t>Брать кредит</a:t>
            </a:r>
            <a:r>
              <a:rPr lang="ru-RU" sz="2400" dirty="0">
                <a:ea typeface="ＭＳ Ｐゴシック"/>
                <a:cs typeface="ＭＳ Ｐゴシック"/>
              </a:rPr>
              <a:t>, </a:t>
            </a:r>
            <a:endParaRPr lang="ru-RU" sz="2400" dirty="0" smtClean="0">
              <a:ea typeface="ＭＳ Ｐゴシック"/>
              <a:cs typeface="ＭＳ Ｐゴシック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ea typeface="ＭＳ Ｐゴシック"/>
                <a:cs typeface="ＭＳ Ｐゴシック"/>
              </a:rPr>
              <a:t>Д</a:t>
            </a:r>
            <a:r>
              <a:rPr lang="ru-RU" sz="2400" dirty="0" smtClean="0">
                <a:ea typeface="ＭＳ Ｐゴシック"/>
                <a:cs typeface="ＭＳ Ｐゴシック"/>
              </a:rPr>
              <a:t>олю партнерам</a:t>
            </a:r>
            <a:r>
              <a:rPr lang="ru-RU" sz="2400" dirty="0">
                <a:ea typeface="ＭＳ Ｐゴシック"/>
                <a:cs typeface="ＭＳ Ｐゴシック"/>
              </a:rPr>
              <a:t>,</a:t>
            </a:r>
            <a:r>
              <a:rPr lang="ru-RU" sz="2400" dirty="0" smtClean="0">
                <a:ea typeface="ＭＳ Ｐゴシック"/>
                <a:cs typeface="ＭＳ Ｐゴシック"/>
              </a:rPr>
              <a:t>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ea typeface="ＭＳ Ｐゴシック"/>
                <a:cs typeface="ＭＳ Ｐゴシック"/>
              </a:rPr>
              <a:t>Собственные средства </a:t>
            </a:r>
            <a:r>
              <a:rPr lang="ru-RU" sz="2400" dirty="0">
                <a:ea typeface="ＭＳ Ｐゴシック"/>
                <a:cs typeface="ＭＳ Ｐゴシック"/>
              </a:rPr>
              <a:t>(если это возможно</a:t>
            </a:r>
            <a:r>
              <a:rPr lang="ru-RU" sz="2400" dirty="0" smtClean="0">
                <a:ea typeface="ＭＳ Ｐゴシック"/>
                <a:cs typeface="ＭＳ Ｐゴシック"/>
              </a:rPr>
              <a:t>),</a:t>
            </a:r>
            <a:endParaRPr lang="ru-RU" sz="2400" dirty="0">
              <a:ea typeface="ＭＳ Ｐゴシック"/>
              <a:cs typeface="ＭＳ Ｐゴシック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>
                <a:ea typeface="ＭＳ Ｐゴシック"/>
                <a:cs typeface="ＭＳ Ｐゴシック"/>
              </a:rPr>
              <a:t>Как </a:t>
            </a:r>
            <a:r>
              <a:rPr lang="ru-RU" sz="2400" dirty="0" smtClean="0">
                <a:ea typeface="ＭＳ Ｐゴシック"/>
                <a:cs typeface="ＭＳ Ｐゴシック"/>
              </a:rPr>
              <a:t>разделять </a:t>
            </a:r>
            <a:r>
              <a:rPr lang="ru-RU" sz="2400" dirty="0">
                <a:ea typeface="ＭＳ Ｐゴシック"/>
                <a:cs typeface="ＭＳ Ｐゴシック"/>
              </a:rPr>
              <a:t>инвестиционный бюджет</a:t>
            </a:r>
            <a:r>
              <a:rPr lang="en-US" sz="2400" dirty="0">
                <a:ea typeface="ＭＳ Ｐゴシック"/>
                <a:cs typeface="ＭＳ Ｐゴシック"/>
              </a:rPr>
              <a:t>?</a:t>
            </a:r>
            <a:endParaRPr lang="ru-RU" sz="9600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052736"/>
            <a:ext cx="8640960" cy="12961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Правило </a:t>
            </a:r>
            <a:r>
              <a:rPr lang="ru-RU" sz="3600" dirty="0" err="1" smtClean="0"/>
              <a:t>В.Парето</a:t>
            </a:r>
            <a:r>
              <a:rPr lang="ru-RU" sz="3600" dirty="0"/>
              <a:t> </a:t>
            </a:r>
            <a:r>
              <a:rPr lang="ru-RU" sz="3600" dirty="0" smtClean="0"/>
              <a:t>- (80 % : 20 %)</a:t>
            </a:r>
          </a:p>
          <a:p>
            <a:pPr algn="l"/>
            <a:endParaRPr lang="ru-RU" sz="3600" dirty="0">
              <a:ea typeface="ＭＳ Ｐゴシック"/>
              <a:cs typeface="ＭＳ Ｐゴシック"/>
            </a:endParaRPr>
          </a:p>
          <a:p>
            <a:pPr algn="l"/>
            <a:r>
              <a:rPr lang="ru-RU" dirty="0" smtClean="0">
                <a:ea typeface="ＭＳ Ｐゴシック"/>
                <a:cs typeface="ＭＳ Ｐゴシック"/>
              </a:rPr>
              <a:t>80% ответов на 2 </a:t>
            </a:r>
            <a:r>
              <a:rPr lang="ru-RU" dirty="0">
                <a:ea typeface="ＭＳ Ｐゴシック"/>
                <a:cs typeface="ＭＳ Ｐゴシック"/>
              </a:rPr>
              <a:t>основных вопроса</a:t>
            </a:r>
            <a:r>
              <a:rPr lang="en-US" dirty="0" smtClean="0">
                <a:ea typeface="ＭＳ Ｐゴシック"/>
                <a:cs typeface="ＭＳ Ｐゴシック"/>
              </a:rPr>
              <a:t>:</a:t>
            </a:r>
            <a:endParaRPr lang="ru-RU" dirty="0">
              <a:ea typeface="ＭＳ Ｐゴシック"/>
              <a:cs typeface="ＭＳ Ｐゴシック"/>
            </a:endParaRPr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6477965" y="4219415"/>
            <a:ext cx="2558531" cy="2521953"/>
            <a:chOff x="3791" y="1440"/>
            <a:chExt cx="1538" cy="1441"/>
          </a:xfrm>
        </p:grpSpPr>
        <p:sp>
          <p:nvSpPr>
            <p:cNvPr id="10" name="Oval 20"/>
            <p:cNvSpPr>
              <a:spLocks noChangeArrowheads="1"/>
            </p:cNvSpPr>
            <p:nvPr/>
          </p:nvSpPr>
          <p:spPr bwMode="auto">
            <a:xfrm>
              <a:off x="4032" y="1680"/>
              <a:ext cx="1056" cy="1008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1" name="Oval 21"/>
            <p:cNvSpPr>
              <a:spLocks noChangeArrowheads="1"/>
            </p:cNvSpPr>
            <p:nvPr/>
          </p:nvSpPr>
          <p:spPr bwMode="auto">
            <a:xfrm>
              <a:off x="3792" y="1440"/>
              <a:ext cx="1536" cy="1440"/>
            </a:xfrm>
            <a:prstGeom prst="ellipse">
              <a:avLst/>
            </a:pr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2" name="Arc 22" descr="Wide downward diagonal"/>
            <p:cNvSpPr>
              <a:spLocks/>
            </p:cNvSpPr>
            <p:nvPr/>
          </p:nvSpPr>
          <p:spPr bwMode="auto">
            <a:xfrm flipV="1">
              <a:off x="3792" y="1440"/>
              <a:ext cx="1537" cy="144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51 h 43200"/>
                <a:gd name="T2" fmla="*/ 21501 w 43200"/>
                <a:gd name="T3" fmla="*/ 432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</a:path>
                <a:path w="43200" h="43200" stroke="0" extrusionOk="0">
                  <a:moveTo>
                    <a:pt x="0" y="21551"/>
                  </a:moveTo>
                  <a:cubicBezTo>
                    <a:pt x="27" y="9640"/>
                    <a:pt x="9689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21567" y="43200"/>
                    <a:pt x="21534" y="43199"/>
                    <a:pt x="21501" y="431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Arc 23"/>
            <p:cNvSpPr>
              <a:spLocks/>
            </p:cNvSpPr>
            <p:nvPr/>
          </p:nvSpPr>
          <p:spPr bwMode="auto">
            <a:xfrm flipH="1">
              <a:off x="3791" y="1440"/>
              <a:ext cx="1493" cy="1440"/>
            </a:xfrm>
            <a:custGeom>
              <a:avLst/>
              <a:gdLst>
                <a:gd name="T0" fmla="*/ 725 w 41978"/>
                <a:gd name="T1" fmla="*/ 0 h 43200"/>
                <a:gd name="T2" fmla="*/ 0 w 41978"/>
                <a:gd name="T3" fmla="*/ 959 h 43200"/>
                <a:gd name="T4" fmla="*/ 725 w 41978"/>
                <a:gd name="T5" fmla="*/ 720 h 43200"/>
                <a:gd name="T6" fmla="*/ 0 60000 65536"/>
                <a:gd name="T7" fmla="*/ 0 60000 65536"/>
                <a:gd name="T8" fmla="*/ 0 60000 65536"/>
                <a:gd name="T9" fmla="*/ 0 w 41978"/>
                <a:gd name="T10" fmla="*/ 0 h 43200"/>
                <a:gd name="T11" fmla="*/ 41978 w 41978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78" h="43200" fill="none" extrusionOk="0">
                  <a:moveTo>
                    <a:pt x="20377" y="0"/>
                  </a:moveTo>
                  <a:cubicBezTo>
                    <a:pt x="32307" y="0"/>
                    <a:pt x="41978" y="9670"/>
                    <a:pt x="41978" y="21600"/>
                  </a:cubicBezTo>
                  <a:cubicBezTo>
                    <a:pt x="41978" y="33529"/>
                    <a:pt x="32307" y="43200"/>
                    <a:pt x="20378" y="43200"/>
                  </a:cubicBezTo>
                  <a:cubicBezTo>
                    <a:pt x="11209" y="43200"/>
                    <a:pt x="3040" y="37412"/>
                    <a:pt x="0" y="28762"/>
                  </a:cubicBezTo>
                </a:path>
                <a:path w="41978" h="43200" stroke="0" extrusionOk="0">
                  <a:moveTo>
                    <a:pt x="20377" y="0"/>
                  </a:moveTo>
                  <a:cubicBezTo>
                    <a:pt x="32307" y="0"/>
                    <a:pt x="41978" y="9670"/>
                    <a:pt x="41978" y="21600"/>
                  </a:cubicBezTo>
                  <a:cubicBezTo>
                    <a:pt x="41978" y="33529"/>
                    <a:pt x="32307" y="43200"/>
                    <a:pt x="20378" y="43200"/>
                  </a:cubicBezTo>
                  <a:cubicBezTo>
                    <a:pt x="11209" y="43200"/>
                    <a:pt x="3040" y="37412"/>
                    <a:pt x="0" y="28762"/>
                  </a:cubicBezTo>
                  <a:lnTo>
                    <a:pt x="20378" y="21600"/>
                  </a:lnTo>
                  <a:close/>
                </a:path>
              </a:pathLst>
            </a:custGeom>
            <a:solidFill>
              <a:srgbClr val="C6DAF4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4" name="Text Box 24"/>
            <p:cNvSpPr txBox="1">
              <a:spLocks noChangeArrowheads="1"/>
            </p:cNvSpPr>
            <p:nvPr/>
          </p:nvSpPr>
          <p:spPr bwMode="auto">
            <a:xfrm>
              <a:off x="3900" y="1661"/>
              <a:ext cx="681" cy="3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</a:rPr>
                <a:t>70%</a:t>
              </a:r>
              <a:r>
                <a:rPr lang="ru-RU" sz="2400" dirty="0">
                  <a:latin typeface="Times New Roman" pitchFamily="18" charset="0"/>
                </a:rPr>
                <a:t> Долг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5" name="Text Box 25"/>
            <p:cNvSpPr txBox="1">
              <a:spLocks noChangeArrowheads="1"/>
            </p:cNvSpPr>
            <p:nvPr/>
          </p:nvSpPr>
          <p:spPr bwMode="auto">
            <a:xfrm>
              <a:off x="4464" y="1680"/>
              <a:ext cx="768" cy="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 smtClean="0">
                  <a:latin typeface="Times New Roman" pitchFamily="18" charset="0"/>
                </a:rPr>
                <a:t>30%</a:t>
              </a:r>
              <a:r>
                <a:rPr lang="ru-RU" sz="2400" dirty="0" smtClean="0">
                  <a:latin typeface="Times New Roman" pitchFamily="18" charset="0"/>
                </a:rPr>
                <a:t> Капитал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639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978</Words>
  <Application>Microsoft Office PowerPoint</Application>
  <PresentationFormat>Экран (4:3)</PresentationFormat>
  <Paragraphs>156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Кафедра: «ФИНАНСЫ И УЧЕТ» Дисциплина: «Корпоративные финансы(продвинутый курс)» Преподаватель: к.э.н., и.о. доцента Алиева Баглан Муратовна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Балансовая модель компании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капитала</vt:lpstr>
      <vt:lpstr>Специфические вопросы в корпоративных финансах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Асылбек Дускалиев</dc:creator>
  <cp:lastModifiedBy>user</cp:lastModifiedBy>
  <cp:revision>151</cp:revision>
  <dcterms:created xsi:type="dcterms:W3CDTF">2014-06-02T18:57:53Z</dcterms:created>
  <dcterms:modified xsi:type="dcterms:W3CDTF">2019-09-22T19:19:37Z</dcterms:modified>
</cp:coreProperties>
</file>